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93" r:id="rId2"/>
    <p:sldId id="257" r:id="rId3"/>
    <p:sldId id="258" r:id="rId4"/>
    <p:sldId id="294" r:id="rId5"/>
    <p:sldId id="260" r:id="rId6"/>
    <p:sldId id="261" r:id="rId7"/>
    <p:sldId id="262" r:id="rId8"/>
    <p:sldId id="289" r:id="rId9"/>
    <p:sldId id="268" r:id="rId10"/>
    <p:sldId id="267" r:id="rId11"/>
    <p:sldId id="312" r:id="rId12"/>
    <p:sldId id="313" r:id="rId13"/>
    <p:sldId id="306" r:id="rId14"/>
    <p:sldId id="307" r:id="rId15"/>
    <p:sldId id="308" r:id="rId16"/>
    <p:sldId id="314" r:id="rId17"/>
    <p:sldId id="309" r:id="rId18"/>
    <p:sldId id="310" r:id="rId19"/>
    <p:sldId id="290" r:id="rId20"/>
    <p:sldId id="274" r:id="rId21"/>
    <p:sldId id="272" r:id="rId22"/>
    <p:sldId id="303" r:id="rId23"/>
    <p:sldId id="264" r:id="rId24"/>
    <p:sldId id="299" r:id="rId25"/>
    <p:sldId id="297" r:id="rId26"/>
    <p:sldId id="298" r:id="rId27"/>
    <p:sldId id="279" r:id="rId28"/>
    <p:sldId id="302" r:id="rId29"/>
    <p:sldId id="281" r:id="rId30"/>
    <p:sldId id="295" r:id="rId31"/>
    <p:sldId id="287" r:id="rId32"/>
    <p:sldId id="296" r:id="rId33"/>
    <p:sldId id="300" r:id="rId34"/>
    <p:sldId id="304" r:id="rId35"/>
  </p:sldIdLst>
  <p:sldSz cx="12192000" cy="6858000"/>
  <p:notesSz cx="6858000" cy="9144000"/>
  <p:embeddedFontLst>
    <p:embeddedFont>
      <p:font typeface="Song Myung" panose="020B0600000101010101" charset="0"/>
      <p:regular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9AA0A6"/>
          </p15:clr>
        </p15:guide>
        <p15:guide id="2" pos="3840">
          <p15:clr>
            <a:srgbClr val="9AA0A6"/>
          </p15:clr>
        </p15:guide>
        <p15:guide id="3" pos="2026">
          <p15:clr>
            <a:srgbClr val="9AA0A6"/>
          </p15:clr>
        </p15:guide>
        <p15:guide id="4" pos="5654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E85675-8F70-4B9B-8A6F-AD3A10CE5E19}">
  <a:tblStyle styleId="{E3E85675-8F70-4B9B-8A6F-AD3A10CE5E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9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205"/>
        <p:guide pos="3840"/>
        <p:guide pos="2026"/>
        <p:guide pos="56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7629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29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543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46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062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872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752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32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50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c3467fc12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g5c3467fc1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749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023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c3467fc12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g5c3467fc1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2623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3574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c3467fc12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얼굴</a:t>
            </a:r>
            <a:r>
              <a:rPr lang="en-US" altLang="ko-KR" dirty="0"/>
              <a:t>: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전면 </a:t>
            </a:r>
            <a:r>
              <a:rPr lang="en-US" altLang="ko-KR" baseline="0" dirty="0"/>
              <a:t>3D</a:t>
            </a:r>
            <a:r>
              <a:rPr lang="ko-KR" altLang="en-US" baseline="0" dirty="0"/>
              <a:t> 프린팅</a:t>
            </a:r>
            <a:endParaRPr lang="en-US" altLang="ko-KR" baseline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baseline="0" dirty="0"/>
              <a:t>몸통</a:t>
            </a:r>
            <a:r>
              <a:rPr lang="en-US" altLang="ko-KR" baseline="0" dirty="0"/>
              <a:t>: 3D</a:t>
            </a:r>
            <a:r>
              <a:rPr lang="ko-KR" altLang="en-US" baseline="0" dirty="0"/>
              <a:t>프린팅 </a:t>
            </a:r>
            <a:r>
              <a:rPr lang="en-US" altLang="ko-KR" baseline="0" dirty="0"/>
              <a:t>+ </a:t>
            </a:r>
            <a:r>
              <a:rPr lang="ko-KR" altLang="en-US" baseline="0" dirty="0" err="1"/>
              <a:t>우드락</a:t>
            </a:r>
            <a:endParaRPr dirty="0"/>
          </a:p>
        </p:txBody>
      </p:sp>
      <p:sp>
        <p:nvSpPr>
          <p:cNvPr id="239" name="Google Shape;239;g5c3467fc1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9679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c3467fc12_6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g5c3467fc12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c3467fc12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9" name="Google Shape;239;g5c3467fc1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3770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c3467fc12_1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g5c3467fc12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교육생들의 </a:t>
            </a:r>
            <a:r>
              <a:rPr lang="ko-KR" altLang="en-US" dirty="0" err="1"/>
              <a:t>정보탐색에</a:t>
            </a:r>
            <a:r>
              <a:rPr lang="ko-KR" altLang="en-US" dirty="0"/>
              <a:t> 대한 시간을 줄일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교육생들에게 결과물을 보여줄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방문객들의 호기심을 끌어 정보통신연구소의 이미지를 상승시킬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과학기술을 주도하고 있는 연구소임을 인식시킬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안내원의 역할을  대신하여 안내 인력을 줄일 수 있음</a:t>
            </a:r>
            <a:r>
              <a:rPr lang="en-US" altLang="ko-KR" dirty="0"/>
              <a:t>(</a:t>
            </a:r>
            <a:r>
              <a:rPr lang="ko-KR" altLang="en-US" dirty="0"/>
              <a:t>최소한의 안내원만 배치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293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c3467fc12_1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g5c3467fc12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2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8b2c88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598b2c8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424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c3467fc12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g5c3467fc1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1595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c3467fc12_1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g5c3467fc12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304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200" dirty="0"/>
              <a:t>6</a:t>
            </a:r>
            <a:r>
              <a:rPr lang="ko-KR" altLang="en-US" sz="1200" dirty="0"/>
              <a:t>기 입소 후 정보통신연구소</a:t>
            </a:r>
            <a:r>
              <a:rPr lang="en-US" altLang="ko-KR" sz="1200" dirty="0"/>
              <a:t>, </a:t>
            </a:r>
            <a:r>
              <a:rPr lang="ko-KR" altLang="en-US" sz="1200" dirty="0"/>
              <a:t>포항공대에 대한 정보 부족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검색</a:t>
            </a:r>
            <a:r>
              <a:rPr lang="en-US" altLang="ko-KR" sz="1200" dirty="0"/>
              <a:t>, </a:t>
            </a:r>
            <a:r>
              <a:rPr lang="ko-KR" altLang="en-US" sz="1200" dirty="0"/>
              <a:t>질문을 통해 궁금증 해결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dirty="0"/>
              <a:t>앞으로의 교육생</a:t>
            </a:r>
            <a:r>
              <a:rPr lang="en-US" altLang="ko-KR" sz="1200" dirty="0"/>
              <a:t>, </a:t>
            </a:r>
            <a:r>
              <a:rPr lang="ko-KR" altLang="en-US" sz="1200" dirty="0"/>
              <a:t>정보통신연구소 방문객들을 위해</a:t>
            </a:r>
            <a:endParaRPr lang="en-US" altLang="ko-KR" sz="1200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dirty="0"/>
              <a:t>안내원 같은 존재를 만들어야겠다고 생각함 </a:t>
            </a:r>
          </a:p>
          <a:p>
            <a:endParaRPr lang="ko-KR" altLang="en-US"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268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로봇 시장 동향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세계 접객 로봇 시장 규모는 2017년 14억 달러(75,000대)에서 2025년 118억 달러(91만 대)로 8.4배 성장할 것으로 기대되며, 접객 로봇은 유동인구가 많은 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쇼핑몰·음식점·호텔·공항·병원·은행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등에서 도입이 활발하게 이루어질 것으로 예상되고 있다. 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아직 시장 수요가 적어 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키오스크보다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대중화되지 못해 접객 로봇의 가격은 대당 수천만 원 수준으로 다소 부담이 있는 편이며, 고객 환경에 맞는 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커스터마이징이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필요하다. 예로, 소프트뱅크 법인용 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페퍼의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경우 3년 동안 약 2,000만 원(월 55,000엔×36개월) 정도의 비용이 발생하고 있다. 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접객 로봇의 성장 요인으로 △인건비 상승과 노동력 부족 △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단순반복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접객 업무의 자동화 필요 성 △고객 만족도 증가 등을 예로 들 수 있으며, 최근 인건비 상승으로 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접객·주문접수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업무를 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키오스크나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로봇으로 대체하려는 기업들이 늘어나고 있고, 고객 입장에서는 24시간 365일서비스를 제공받을 수 있고 대기시간이 단축되어 만족도가 높다.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■ 전문/상업용 로봇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(1) 미래 유망 시장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호주 투자은행 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맥쿼리는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세계 서비스 로봇 시장이 연평균 32%씩 성장해 2025년 1,000억 달러 규모에 이를 것이라고 낙관적으로 전망했다.</a:t>
            </a:r>
            <a:r>
              <a:rPr lang="ko-KR" sz="1200" b="0" i="0" u="none" strike="noStrike" cap="none" baseline="30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12)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맥쿼리의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전망대로라면, 제조 로봇까지 포함할 경우, 2025년 로봇 시장은 현재 PC 시장(1,600억 달러, 2016년) 규모에 필적할 수 있을 것으로 기대되고 있다.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맥쿼리는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전문/서비스 로봇 시장 중에서 물류(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Logistics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로봇, 의료(Medical) 로봇, 접객(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Reception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로봇, 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음식배달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(Food 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로봇 등이 매출/출하대수 규모 관점에서 앞으로 가장 유망할 것이라고 예상했다. 그뿐 아니라 농업 로봇, 군사 로봇, 외골격 로봇 등 특수 분야 로봇 시장도 적지 않은 성장세를 보일 것으로 기대했다.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▌ ( ) / 서비스 로봇 산업 현황 글로벌 선도 업체가 없고 교육용 청소용 로봇 생산 비중이 높아 제품 다양성이 떨어져 ▶ 국내 로봇 산업의 무게중심은 산업용 로봇에 치우쳐 있으며 서비스 , / 로봇 분야에서도 전문 상업용 로봇 개발 업체는 찾아보기 힘들고 대부분 , / 로봇 청소기나 교육 완구용 로봇에 집중 하고 있는 상황 ▶ 또한 최근 경쟁국 일본 ․ 중국이 전략적으로 육성하고 있는 대화형 소셜 로봇 ․ 접객 로봇 분야에서 국제 경쟁력을 갖춘 업체는 소수에 불과해 위기감이 고조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# 국내 서비스용 로봇 발전방향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전세계적으로 지능형 로봇 개발이 한창인 가운데, </a:t>
            </a:r>
            <a:r>
              <a:rPr lang="ko-KR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미국</a:t>
            </a: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경우 국방로봇/수술로봇/AI로봇, EU에서는 헬스케어로봇/산업용 로봇/전문서비스 로봇, </a:t>
            </a:r>
            <a:r>
              <a:rPr lang="ko-KR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일본</a:t>
            </a: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산업용 로봇/헬스케어로봇/휴노이드로봇 등의 주도권을 잡고 있다. 우리나라는 산업용 로봇 분야에서 </a:t>
            </a:r>
            <a:r>
              <a:rPr lang="ko-KR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세계 4위</a:t>
            </a: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위치해 있으며, 로봇 산업의 성장을 위해 산업용 로봇과 서비스용 로봇을 구분하여 2020년까지의 발전 방향을 세워 핵심 기술 개발을 진행 중이다. 특히 </a:t>
            </a:r>
            <a:r>
              <a:rPr lang="ko-KR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지능기술</a:t>
            </a: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 </a:t>
            </a:r>
            <a:r>
              <a:rPr lang="ko-KR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제어기술</a:t>
            </a: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중심으로 방향을 설정하여 국내 기업들의 로봇 개발을 이끌고 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c3467fc12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g5c3467fc1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276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3" Type="http://schemas.microsoft.com/office/2007/relationships/media" Target="../media/media2.m4a"/><Relationship Id="rId7" Type="http://schemas.microsoft.com/office/2007/relationships/media" Target="../media/media4.m4a"/><Relationship Id="rId12" Type="http://schemas.openxmlformats.org/officeDocument/2006/relationships/image" Target="../media/image4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image" Target="../media/image1.jpg"/><Relationship Id="rId5" Type="http://schemas.microsoft.com/office/2007/relationships/media" Target="../media/media3.m4a"/><Relationship Id="rId10" Type="http://schemas.openxmlformats.org/officeDocument/2006/relationships/notesSlide" Target="../notesSlides/notesSlide18.xml"/><Relationship Id="rId4" Type="http://schemas.openxmlformats.org/officeDocument/2006/relationships/audio" Target="../media/media2.m4a"/><Relationship Id="rId9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12" Type="http://schemas.openxmlformats.org/officeDocument/2006/relationships/image" Target="../media/image5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hyperlink" Target="https://files.slack.com/files-pri/TJA2GJDTJ-FKYMVR90W/hyuck_face_detection.gif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1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1.jp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1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3" y="1404510"/>
            <a:ext cx="12192000" cy="2095928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딥 </a:t>
            </a:r>
            <a:r>
              <a:rPr lang="ko-KR" sz="4000" b="0" i="0" u="none" strike="noStrike" cap="none" dirty="0" err="1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포닉스</a:t>
            </a:r>
            <a:r>
              <a:rPr lang="ko-KR" sz="4000" b="0" i="0" u="none" strike="noStrike" cap="none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(</a:t>
            </a:r>
            <a:r>
              <a:rPr lang="ko-KR" sz="4000" b="0" i="0" u="none" strike="noStrike" cap="none" dirty="0" err="1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Deep</a:t>
            </a:r>
            <a:r>
              <a:rPr lang="ko-KR" sz="4000" b="0" i="0" u="none" strike="noStrike" cap="none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 PONIX)</a:t>
            </a:r>
            <a:endParaRPr sz="4000" b="0" i="0" u="none" strike="noStrike" cap="none" dirty="0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8908729" y="46737"/>
            <a:ext cx="32832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 b="0" i="0" u="none" strike="noStrike" cap="non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403803" y="4033625"/>
            <a:ext cx="538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상호작용 접객 로봇</a:t>
            </a:r>
            <a:endParaRPr sz="2800" b="1" i="0" u="none" strike="noStrike" cap="none" dirty="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9100" y="160200"/>
            <a:ext cx="1423700" cy="136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616556" y="4921894"/>
            <a:ext cx="10795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latin typeface="Song Myung" panose="020B0600000101010101" charset="0"/>
                <a:ea typeface="Song Myung" panose="020B0600000101010101" charset="0"/>
              </a:rPr>
              <a:t>A</a:t>
            </a:r>
            <a:r>
              <a:rPr lang="ko-KR" altLang="en-US" sz="2300" b="1" dirty="0">
                <a:latin typeface="Song Myung" panose="020B0600000101010101" charset="0"/>
                <a:ea typeface="Song Myung" panose="020B0600000101010101" charset="0"/>
              </a:rPr>
              <a:t>반 </a:t>
            </a:r>
            <a:r>
              <a:rPr lang="en-US" altLang="ko-KR" sz="2300" b="1" dirty="0">
                <a:latin typeface="Song Myung" panose="020B0600000101010101" charset="0"/>
                <a:ea typeface="Song Myung" panose="020B0600000101010101" charset="0"/>
              </a:rPr>
              <a:t>1</a:t>
            </a:r>
            <a:r>
              <a:rPr lang="ko-KR" altLang="en-US" sz="2300" b="1" dirty="0">
                <a:latin typeface="Song Myung" panose="020B0600000101010101" charset="0"/>
                <a:ea typeface="Song Myung" panose="020B0600000101010101" charset="0"/>
              </a:rPr>
              <a:t>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50095" y="5398072"/>
            <a:ext cx="2787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Song Myung" panose="020B0600000101010101" charset="0"/>
                <a:ea typeface="Song Myung" panose="020B0600000101010101" charset="0"/>
              </a:rPr>
              <a:t>김원배</a:t>
            </a:r>
            <a:r>
              <a:rPr lang="en-US" altLang="ko-KR" sz="2000" b="1" dirty="0">
                <a:latin typeface="Song Myung" panose="020B0600000101010101" charset="0"/>
                <a:ea typeface="Song Myung" panose="020B0600000101010101" charset="0"/>
              </a:rPr>
              <a:t>, </a:t>
            </a:r>
            <a:r>
              <a:rPr lang="ko-KR" altLang="en-US" sz="2000" b="1" dirty="0" err="1">
                <a:latin typeface="Song Myung" panose="020B0600000101010101" charset="0"/>
                <a:ea typeface="Song Myung" panose="020B0600000101010101" charset="0"/>
              </a:rPr>
              <a:t>연선경</a:t>
            </a:r>
            <a:r>
              <a:rPr lang="en-US" altLang="ko-KR" sz="2000" b="1" dirty="0">
                <a:latin typeface="Song Myung" panose="020B0600000101010101" charset="0"/>
                <a:ea typeface="Song Myung" panose="020B0600000101010101" charset="0"/>
              </a:rPr>
              <a:t>, </a:t>
            </a:r>
            <a:r>
              <a:rPr lang="ko-KR" altLang="en-US" sz="2000" b="1" dirty="0" err="1">
                <a:latin typeface="Song Myung" panose="020B0600000101010101" charset="0"/>
                <a:ea typeface="Song Myung" panose="020B0600000101010101" charset="0"/>
              </a:rPr>
              <a:t>오가영</a:t>
            </a:r>
            <a:r>
              <a:rPr lang="en-US" altLang="ko-KR" sz="2000" b="1" dirty="0">
                <a:latin typeface="Song Myung" panose="020B0600000101010101" charset="0"/>
                <a:ea typeface="Song Myung" panose="020B0600000101010101" charset="0"/>
              </a:rPr>
              <a:t>,</a:t>
            </a:r>
          </a:p>
          <a:p>
            <a:r>
              <a:rPr lang="ko-KR" altLang="en-US" sz="2000" b="1" dirty="0">
                <a:latin typeface="Song Myung" panose="020B0600000101010101" charset="0"/>
                <a:ea typeface="Song Myung" panose="020B0600000101010101" charset="0"/>
              </a:rPr>
              <a:t>이재윤</a:t>
            </a:r>
            <a:r>
              <a:rPr lang="en-US" altLang="ko-KR" sz="2000" b="1" dirty="0">
                <a:latin typeface="Song Myung" panose="020B0600000101010101" charset="0"/>
                <a:ea typeface="Song Myung" panose="020B0600000101010101" charset="0"/>
              </a:rPr>
              <a:t>, </a:t>
            </a:r>
            <a:r>
              <a:rPr lang="ko-KR" altLang="en-US" sz="2000" b="1" dirty="0">
                <a:latin typeface="Song Myung" panose="020B0600000101010101" charset="0"/>
                <a:ea typeface="Song Myung" panose="020B0600000101010101" charset="0"/>
              </a:rPr>
              <a:t>이준영</a:t>
            </a:r>
            <a:r>
              <a:rPr lang="en-US" altLang="ko-KR" sz="2000" b="1" dirty="0">
                <a:latin typeface="Song Myung" panose="020B0600000101010101" charset="0"/>
                <a:ea typeface="Song Myung" panose="020B0600000101010101" charset="0"/>
              </a:rPr>
              <a:t>, </a:t>
            </a:r>
            <a:r>
              <a:rPr lang="ko-KR" altLang="en-US" sz="2000" b="1" dirty="0" err="1">
                <a:latin typeface="Song Myung" panose="020B0600000101010101" charset="0"/>
                <a:ea typeface="Song Myung" panose="020B0600000101010101" charset="0"/>
              </a:rPr>
              <a:t>최우혁</a:t>
            </a:r>
            <a:endParaRPr lang="ko-KR" altLang="en-US" sz="2000" b="1" dirty="0">
              <a:latin typeface="Song Myung" panose="020B0600000101010101" charset="0"/>
              <a:ea typeface="Song Myung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3897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sldNum" idx="12"/>
          </p:nvPr>
        </p:nvSpPr>
        <p:spPr>
          <a:xfrm>
            <a:off x="9363075" y="636081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379749" y="867157"/>
            <a:ext cx="11726526" cy="519600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Song Myung"/>
                <a:sym typeface="Song Myung"/>
              </a:rPr>
              <a:t>딥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Song Myung"/>
                <a:sym typeface="Song Myung"/>
              </a:rPr>
              <a:t>포닉스의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Song Myung"/>
                <a:sym typeface="Song Myung"/>
              </a:rPr>
              <a:t> 음성인식 프로세스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+mn-ea"/>
                <a:ea typeface="+mn-ea"/>
                <a:sym typeface="Arial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+mn-ea"/>
              <a:ea typeface="+mn-ea"/>
              <a:sym typeface="Arial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258" name="Google Shape;258;p24"/>
          <p:cNvCxnSpPr/>
          <p:nvPr/>
        </p:nvCxnSpPr>
        <p:spPr>
          <a:xfrm>
            <a:off x="6096000" y="1386757"/>
            <a:ext cx="0" cy="47189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24"/>
          <p:cNvCxnSpPr/>
          <p:nvPr/>
        </p:nvCxnSpPr>
        <p:spPr>
          <a:xfrm flipH="1">
            <a:off x="8959574" y="1386757"/>
            <a:ext cx="16151" cy="47189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0" name="Google Shape;260;p24"/>
          <p:cNvGrpSpPr/>
          <p:nvPr/>
        </p:nvGrpSpPr>
        <p:grpSpPr>
          <a:xfrm>
            <a:off x="9161281" y="1955999"/>
            <a:ext cx="2520000" cy="3492900"/>
            <a:chOff x="8133175" y="1350975"/>
            <a:chExt cx="3848700" cy="3492900"/>
          </a:xfrm>
        </p:grpSpPr>
        <p:pic>
          <p:nvPicPr>
            <p:cNvPr id="262" name="Google Shape;262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04437" y="3035450"/>
              <a:ext cx="1948025" cy="180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24"/>
            <p:cNvSpPr/>
            <p:nvPr/>
          </p:nvSpPr>
          <p:spPr>
            <a:xfrm>
              <a:off x="8133175" y="1350975"/>
              <a:ext cx="3848700" cy="11877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질문 답변</a:t>
              </a:r>
              <a:endParaRPr sz="24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sz="1400" b="1" i="0" u="none" strike="noStrike" cap="none" dirty="0" err="1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Text</a:t>
              </a:r>
              <a:r>
                <a:rPr lang="ko-KR" sz="14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ko-KR" sz="1400" b="1" i="0" u="none" strike="noStrike" cap="none" dirty="0" err="1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to</a:t>
              </a:r>
              <a:r>
                <a:rPr lang="ko-KR" sz="14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ko-KR" sz="1400" b="1" i="0" u="none" strike="noStrike" cap="none" dirty="0" err="1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Speech</a:t>
              </a:r>
              <a:r>
                <a:rPr lang="ko-KR" sz="14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(TTS)</a:t>
              </a:r>
              <a:endParaRPr sz="24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</p:txBody>
        </p:sp>
      </p:grpSp>
      <p:grpSp>
        <p:nvGrpSpPr>
          <p:cNvPr id="264" name="Google Shape;264;p24"/>
          <p:cNvGrpSpPr/>
          <p:nvPr/>
        </p:nvGrpSpPr>
        <p:grpSpPr>
          <a:xfrm>
            <a:off x="3434134" y="1955999"/>
            <a:ext cx="2520000" cy="3492900"/>
            <a:chOff x="167500" y="1350975"/>
            <a:chExt cx="3848700" cy="3492900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7849" y="3035450"/>
              <a:ext cx="1948026" cy="180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4"/>
            <p:cNvSpPr/>
            <p:nvPr/>
          </p:nvSpPr>
          <p:spPr>
            <a:xfrm>
              <a:off x="167500" y="1350975"/>
              <a:ext cx="3848700" cy="11877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질문 인식</a:t>
              </a:r>
              <a:endParaRPr sz="24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Speech</a:t>
              </a:r>
              <a:r>
                <a:rPr lang="ko-KR" sz="1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ko-KR" sz="14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to</a:t>
              </a:r>
              <a:r>
                <a:rPr lang="ko-KR" sz="1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ko-KR" sz="14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Text</a:t>
              </a:r>
              <a:r>
                <a:rPr lang="ko-KR" sz="1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(STT)</a:t>
              </a:r>
              <a:endParaRPr sz="14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</p:txBody>
        </p:sp>
      </p:grpSp>
      <p:grpSp>
        <p:nvGrpSpPr>
          <p:cNvPr id="268" name="Google Shape;268;p24"/>
          <p:cNvGrpSpPr/>
          <p:nvPr/>
        </p:nvGrpSpPr>
        <p:grpSpPr>
          <a:xfrm>
            <a:off x="6297708" y="1955999"/>
            <a:ext cx="2520000" cy="3492900"/>
            <a:chOff x="4242812" y="1350975"/>
            <a:chExt cx="3567300" cy="3492900"/>
          </a:xfrm>
        </p:grpSpPr>
        <p:pic>
          <p:nvPicPr>
            <p:cNvPr id="269" name="Google Shape;269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22239" y="3035450"/>
              <a:ext cx="1808425" cy="180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24"/>
            <p:cNvSpPr/>
            <p:nvPr/>
          </p:nvSpPr>
          <p:spPr>
            <a:xfrm>
              <a:off x="4242812" y="1350975"/>
              <a:ext cx="3567300" cy="11877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Dictionary</a:t>
              </a:r>
              <a:endParaRPr sz="24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labeling</a:t>
              </a:r>
              <a:endParaRPr sz="10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(</a:t>
              </a:r>
              <a:r>
                <a:rPr lang="ko-KR" sz="14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pirl</a:t>
              </a:r>
              <a:r>
                <a:rPr lang="ko-KR" sz="1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, </a:t>
              </a:r>
              <a:r>
                <a:rPr lang="ko-KR" sz="14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ai</a:t>
              </a:r>
              <a:r>
                <a:rPr lang="ko-KR" sz="1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, </a:t>
              </a:r>
              <a:r>
                <a:rPr lang="ko-KR" sz="14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bigdata</a:t>
              </a:r>
              <a:r>
                <a:rPr lang="ko-KR" sz="1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)</a:t>
              </a:r>
              <a:endParaRPr sz="14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</p:txBody>
        </p:sp>
      </p:grpSp>
      <p:sp>
        <p:nvSpPr>
          <p:cNvPr id="271" name="Google Shape;271;p24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2. 기술 개발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 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딥 </a:t>
            </a:r>
            <a:r>
              <a:rPr lang="ko-KR" sz="2400" b="1" dirty="0" err="1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포닉스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 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음성 인식 프로세스</a:t>
            </a:r>
            <a:endParaRPr sz="24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cxnSp>
        <p:nvCxnSpPr>
          <p:cNvPr id="272" name="Google Shape;272;p24"/>
          <p:cNvCxnSpPr/>
          <p:nvPr/>
        </p:nvCxnSpPr>
        <p:spPr>
          <a:xfrm>
            <a:off x="3216275" y="1386757"/>
            <a:ext cx="0" cy="47189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6" name="Google Shape;276;p24"/>
          <p:cNvSpPr/>
          <p:nvPr/>
        </p:nvSpPr>
        <p:spPr>
          <a:xfrm>
            <a:off x="499794" y="1955999"/>
            <a:ext cx="2520000" cy="11877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 err="1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rPr>
              <a:t>호출어</a:t>
            </a:r>
            <a:r>
              <a:rPr lang="ko-KR" sz="24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rPr>
              <a:t> 인식</a:t>
            </a:r>
            <a:endParaRPr lang="en-US" altLang="ko-KR" sz="2400" b="1" dirty="0">
              <a:latin typeface="+mn-ea"/>
              <a:ea typeface="+mn-ea"/>
              <a:cs typeface="Song Myung"/>
              <a:sym typeface="Song Myung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A3195C"/>
                </a:solidFill>
                <a:latin typeface="+mn-ea"/>
                <a:ea typeface="+mn-ea"/>
                <a:cs typeface="Song Myung"/>
                <a:sym typeface="Song Myung"/>
              </a:rPr>
              <a:t>“</a:t>
            </a:r>
            <a:r>
              <a:rPr lang="ko-KR" altLang="en-US" sz="1800" b="1" i="0" u="none" strike="noStrike" cap="none" dirty="0" err="1">
                <a:solidFill>
                  <a:srgbClr val="A3195C"/>
                </a:solidFill>
                <a:latin typeface="+mn-ea"/>
                <a:ea typeface="+mn-ea"/>
                <a:cs typeface="Song Myung"/>
                <a:sym typeface="Song Myung"/>
              </a:rPr>
              <a:t>포닉스</a:t>
            </a:r>
            <a:r>
              <a:rPr lang="en-US" altLang="ko-KR" sz="1800" b="1" i="0" u="none" strike="noStrike" cap="none" dirty="0">
                <a:solidFill>
                  <a:srgbClr val="A3195C"/>
                </a:solidFill>
                <a:latin typeface="+mn-ea"/>
                <a:ea typeface="+mn-ea"/>
                <a:cs typeface="Song Myung"/>
                <a:sym typeface="Song Myung"/>
              </a:rPr>
              <a:t>~”</a:t>
            </a:r>
            <a:endParaRPr sz="1800" b="1" i="0" u="none" strike="noStrike" cap="none" dirty="0">
              <a:solidFill>
                <a:srgbClr val="A3195C"/>
              </a:solidFill>
              <a:latin typeface="+mn-ea"/>
              <a:ea typeface="+mn-ea"/>
              <a:cs typeface="Song Myung"/>
              <a:sym typeface="Song Myung"/>
            </a:endParaRPr>
          </a:p>
        </p:txBody>
      </p:sp>
      <p:cxnSp>
        <p:nvCxnSpPr>
          <p:cNvPr id="25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/>
          <p:cNvSpPr txBox="1"/>
          <p:nvPr/>
        </p:nvSpPr>
        <p:spPr>
          <a:xfrm>
            <a:off x="1267413" y="3146292"/>
            <a:ext cx="844192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ong Myung" panose="020B0600000101010101" charset="0"/>
                <a:ea typeface="Song Myung" panose="020B0600000101010101" charset="0"/>
              </a:rPr>
              <a:t>API</a:t>
            </a:r>
            <a:endParaRPr lang="ko-KR" altLang="en-US" sz="2400" dirty="0">
              <a:latin typeface="Song Myung" panose="020B0600000101010101" charset="0"/>
              <a:ea typeface="Song Myung" panose="020B0600000101010101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6700" y="3153211"/>
            <a:ext cx="844192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ong Myung" panose="020B0600000101010101" charset="0"/>
                <a:ea typeface="Song Myung" panose="020B0600000101010101" charset="0"/>
              </a:rPr>
              <a:t>API</a:t>
            </a:r>
            <a:endParaRPr lang="ko-KR" altLang="en-US" sz="2400" dirty="0">
              <a:latin typeface="Song Myung" panose="020B0600000101010101" charset="0"/>
              <a:ea typeface="Song Myung" panose="020B0600000101010101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99185" y="3137989"/>
            <a:ext cx="844192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ong Myung" panose="020B0600000101010101" charset="0"/>
                <a:ea typeface="Song Myung" panose="020B0600000101010101" charset="0"/>
              </a:rPr>
              <a:t>API</a:t>
            </a:r>
            <a:endParaRPr lang="ko-KR" altLang="en-US" sz="2400" dirty="0">
              <a:latin typeface="Song Myung" panose="020B0600000101010101" charset="0"/>
              <a:ea typeface="Song Myung" panose="020B0600000101010101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2702" y="3948600"/>
            <a:ext cx="2145796" cy="1587845"/>
            <a:chOff x="251858" y="4456055"/>
            <a:chExt cx="2145796" cy="1587845"/>
          </a:xfrm>
        </p:grpSpPr>
        <p:pic>
          <p:nvPicPr>
            <p:cNvPr id="4" name="그림 3" descr="5G 와이파이를 우리집에 심어보자, 디링크 DIR-850L | IT동아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858" y="4456055"/>
              <a:ext cx="2120661" cy="158784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955676" y="5590095"/>
              <a:ext cx="441978" cy="453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3" name="Google Shape;273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1476" y="3465513"/>
            <a:ext cx="1423700" cy="13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11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2299DB2-43FD-144B-A20B-9A868986DF5B}"/>
              </a:ext>
            </a:extLst>
          </p:cNvPr>
          <p:cNvGrpSpPr/>
          <p:nvPr/>
        </p:nvGrpSpPr>
        <p:grpSpPr>
          <a:xfrm>
            <a:off x="224615" y="1289155"/>
            <a:ext cx="11821614" cy="4897110"/>
            <a:chOff x="224615" y="1289155"/>
            <a:chExt cx="11821614" cy="4897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FC106B-4F3E-5D48-BE6A-D4685A83DB41}"/>
                </a:ext>
              </a:extLst>
            </p:cNvPr>
            <p:cNvSpPr/>
            <p:nvPr/>
          </p:nvSpPr>
          <p:spPr>
            <a:xfrm>
              <a:off x="7030385" y="1289155"/>
              <a:ext cx="4971737" cy="4897110"/>
            </a:xfrm>
            <a:prstGeom prst="rect">
              <a:avLst/>
            </a:prstGeom>
            <a:noFill/>
            <a:ln>
              <a:solidFill>
                <a:srgbClr val="A31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6BE635B-A54C-5C41-ADDD-6159481EE626}"/>
                </a:ext>
              </a:extLst>
            </p:cNvPr>
            <p:cNvSpPr/>
            <p:nvPr/>
          </p:nvSpPr>
          <p:spPr>
            <a:xfrm>
              <a:off x="7619376" y="4143813"/>
              <a:ext cx="4213533" cy="1502520"/>
            </a:xfrm>
            <a:prstGeom prst="rect">
              <a:avLst/>
            </a:prstGeom>
            <a:noFill/>
            <a:ln>
              <a:solidFill>
                <a:srgbClr val="A31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b="1" dirty="0">
                  <a:solidFill>
                    <a:schemeClr val="tx1"/>
                  </a:solidFill>
                  <a:latin typeface="+mn-ea"/>
                </a:rPr>
                <a:t>KT API</a:t>
              </a:r>
              <a:endParaRPr kumimoji="1" lang="ko-KR" altLang="en-US" sz="2000" b="1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248C592-493D-9A4F-92B8-464657D8EF16}"/>
                </a:ext>
              </a:extLst>
            </p:cNvPr>
            <p:cNvGrpSpPr/>
            <p:nvPr/>
          </p:nvGrpSpPr>
          <p:grpSpPr>
            <a:xfrm>
              <a:off x="7357402" y="1756475"/>
              <a:ext cx="4688827" cy="2275195"/>
              <a:chOff x="7019260" y="1417354"/>
              <a:chExt cx="4850092" cy="2275195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73E8A5BD-9E60-244C-8293-942F05DFD3BE}"/>
                  </a:ext>
                </a:extLst>
              </p:cNvPr>
              <p:cNvGrpSpPr/>
              <p:nvPr/>
            </p:nvGrpSpPr>
            <p:grpSpPr>
              <a:xfrm>
                <a:off x="7019260" y="1417354"/>
                <a:ext cx="1767909" cy="2265156"/>
                <a:chOff x="7164532" y="1443857"/>
                <a:chExt cx="1767909" cy="2265156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123DD79C-7D95-064F-AD01-A24D0031C043}"/>
                    </a:ext>
                  </a:extLst>
                </p:cNvPr>
                <p:cNvGrpSpPr/>
                <p:nvPr/>
              </p:nvGrpSpPr>
              <p:grpSpPr>
                <a:xfrm>
                  <a:off x="7164532" y="2377121"/>
                  <a:ext cx="1767909" cy="1331892"/>
                  <a:chOff x="4166851" y="2154189"/>
                  <a:chExt cx="1767909" cy="1331892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B5BC82A2-2262-7445-A3FF-7A74B540175B}"/>
                      </a:ext>
                    </a:extLst>
                  </p:cNvPr>
                  <p:cNvGrpSpPr/>
                  <p:nvPr/>
                </p:nvGrpSpPr>
                <p:grpSpPr>
                  <a:xfrm>
                    <a:off x="4166851" y="2154189"/>
                    <a:ext cx="846476" cy="1290725"/>
                    <a:chOff x="4091894" y="2138275"/>
                    <a:chExt cx="846476" cy="1290725"/>
                  </a:xfrm>
                </p:grpSpPr>
                <p:cxnSp>
                  <p:nvCxnSpPr>
                    <p:cNvPr id="20" name="직선 화살표 연결선 19">
                      <a:extLst>
                        <a:ext uri="{FF2B5EF4-FFF2-40B4-BE49-F238E27FC236}">
                          <a16:creationId xmlns:a16="http://schemas.microsoft.com/office/drawing/2014/main" id="{08E2367B-CF60-BF46-84F1-B305AC31539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839125" y="2138275"/>
                      <a:ext cx="0" cy="1290725"/>
                    </a:xfrm>
                    <a:prstGeom prst="straightConnector1">
                      <a:avLst/>
                    </a:prstGeom>
                    <a:ln w="63500">
                      <a:solidFill>
                        <a:srgbClr val="A3195C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BA837E76-7FB2-984C-84A0-6AE5B35C37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1894" y="2495197"/>
                      <a:ext cx="8464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b="1" dirty="0">
                          <a:latin typeface="+mn-ea"/>
                          <a:ea typeface="+mn-ea"/>
                        </a:rPr>
                        <a:t>Digital</a:t>
                      </a:r>
                    </a:p>
                    <a:p>
                      <a:pPr algn="ctr"/>
                      <a:r>
                        <a:rPr kumimoji="1" lang="en-US" altLang="ko-KR" b="1" dirty="0">
                          <a:latin typeface="+mn-ea"/>
                          <a:ea typeface="+mn-ea"/>
                        </a:rPr>
                        <a:t>Signal</a:t>
                      </a:r>
                      <a:endParaRPr kumimoji="1" lang="ko-KR" altLang="en-US" b="1" dirty="0">
                        <a:latin typeface="+mn-ea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6FE15A52-B8DC-1E47-B0C4-DA2EB1E52D5B}"/>
                      </a:ext>
                    </a:extLst>
                  </p:cNvPr>
                  <p:cNvGrpSpPr/>
                  <p:nvPr/>
                </p:nvGrpSpPr>
                <p:grpSpPr>
                  <a:xfrm>
                    <a:off x="5088284" y="2195356"/>
                    <a:ext cx="846476" cy="1290725"/>
                    <a:chOff x="5088284" y="2195356"/>
                    <a:chExt cx="846476" cy="1290725"/>
                  </a:xfrm>
                </p:grpSpPr>
                <p:cxnSp>
                  <p:nvCxnSpPr>
                    <p:cNvPr id="46" name="직선 화살표 연결선 45">
                      <a:extLst>
                        <a:ext uri="{FF2B5EF4-FFF2-40B4-BE49-F238E27FC236}">
                          <a16:creationId xmlns:a16="http://schemas.microsoft.com/office/drawing/2014/main" id="{9837607B-5C3A-2C49-8B00-33E134FB53B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57302" y="2195356"/>
                      <a:ext cx="0" cy="1290725"/>
                    </a:xfrm>
                    <a:prstGeom prst="straightConnector1">
                      <a:avLst/>
                    </a:prstGeom>
                    <a:ln w="63500">
                      <a:solidFill>
                        <a:srgbClr val="A3195C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33C3AA4A-805C-F04E-BEBD-8989FBC7E9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88284" y="2618832"/>
                      <a:ext cx="84647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b="1" dirty="0">
                          <a:latin typeface="+mn-ea"/>
                          <a:ea typeface="+mn-ea"/>
                        </a:rPr>
                        <a:t>Text</a:t>
                      </a:r>
                    </a:p>
                  </p:txBody>
                </p:sp>
              </p:grpSp>
            </p:grp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03A1C93E-9886-C246-9FF5-1379D8BA5782}"/>
                    </a:ext>
                  </a:extLst>
                </p:cNvPr>
                <p:cNvSpPr/>
                <p:nvPr/>
              </p:nvSpPr>
              <p:spPr>
                <a:xfrm>
                  <a:off x="7435516" y="1443857"/>
                  <a:ext cx="1263527" cy="863169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2000" b="1" dirty="0">
                      <a:solidFill>
                        <a:schemeClr val="tx1"/>
                      </a:solidFill>
                      <a:latin typeface="+mn-ea"/>
                    </a:rPr>
                    <a:t>음성인식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CED147E-A3E5-1349-B528-18162E9EE7C5}"/>
                  </a:ext>
                </a:extLst>
              </p:cNvPr>
              <p:cNvGrpSpPr/>
              <p:nvPr/>
            </p:nvGrpSpPr>
            <p:grpSpPr>
              <a:xfrm>
                <a:off x="8602691" y="1427393"/>
                <a:ext cx="1781658" cy="2265156"/>
                <a:chOff x="4238914" y="1415365"/>
                <a:chExt cx="1781658" cy="2265156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0C292B8-4880-E849-B3B8-FE218ABED8A7}"/>
                    </a:ext>
                  </a:extLst>
                </p:cNvPr>
                <p:cNvGrpSpPr/>
                <p:nvPr/>
              </p:nvGrpSpPr>
              <p:grpSpPr>
                <a:xfrm>
                  <a:off x="4238914" y="2348629"/>
                  <a:ext cx="1781658" cy="1331892"/>
                  <a:chOff x="4256791" y="2154189"/>
                  <a:chExt cx="1781658" cy="1331892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9FC625B9-89E4-3942-8BB0-0183D14DB973}"/>
                      </a:ext>
                    </a:extLst>
                  </p:cNvPr>
                  <p:cNvGrpSpPr/>
                  <p:nvPr/>
                </p:nvGrpSpPr>
                <p:grpSpPr>
                  <a:xfrm>
                    <a:off x="4256791" y="2154189"/>
                    <a:ext cx="846476" cy="1290725"/>
                    <a:chOff x="4181834" y="2138275"/>
                    <a:chExt cx="846476" cy="1290725"/>
                  </a:xfrm>
                </p:grpSpPr>
                <p:cxnSp>
                  <p:nvCxnSpPr>
                    <p:cNvPr id="57" name="직선 화살표 연결선 56">
                      <a:extLst>
                        <a:ext uri="{FF2B5EF4-FFF2-40B4-BE49-F238E27FC236}">
                          <a16:creationId xmlns:a16="http://schemas.microsoft.com/office/drawing/2014/main" id="{F616781B-C2F4-8A41-8390-4E4893A3DC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839125" y="2138275"/>
                      <a:ext cx="0" cy="1290725"/>
                    </a:xfrm>
                    <a:prstGeom prst="straightConnector1">
                      <a:avLst/>
                    </a:prstGeom>
                    <a:ln w="63500">
                      <a:solidFill>
                        <a:srgbClr val="A3195C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05D3BA3D-7BF0-D34B-91C5-E9833AE460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81834" y="2607719"/>
                      <a:ext cx="84647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b="1" dirty="0">
                          <a:latin typeface="+mn-ea"/>
                          <a:ea typeface="+mn-ea"/>
                        </a:rPr>
                        <a:t>Text</a:t>
                      </a:r>
                    </a:p>
                  </p:txBody>
                </p:sp>
              </p:grpSp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715AC135-81E7-DE46-B892-EB9E560405FF}"/>
                      </a:ext>
                    </a:extLst>
                  </p:cNvPr>
                  <p:cNvGrpSpPr/>
                  <p:nvPr/>
                </p:nvGrpSpPr>
                <p:grpSpPr>
                  <a:xfrm>
                    <a:off x="5191973" y="2195356"/>
                    <a:ext cx="846476" cy="1290725"/>
                    <a:chOff x="5191973" y="2195356"/>
                    <a:chExt cx="846476" cy="1290725"/>
                  </a:xfrm>
                </p:grpSpPr>
                <p:cxnSp>
                  <p:nvCxnSpPr>
                    <p:cNvPr id="55" name="직선 화살표 연결선 54">
                      <a:extLst>
                        <a:ext uri="{FF2B5EF4-FFF2-40B4-BE49-F238E27FC236}">
                          <a16:creationId xmlns:a16="http://schemas.microsoft.com/office/drawing/2014/main" id="{0781274A-EF5D-9D41-8342-5F9AE587AD4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57302" y="2195356"/>
                      <a:ext cx="0" cy="1290725"/>
                    </a:xfrm>
                    <a:prstGeom prst="straightConnector1">
                      <a:avLst/>
                    </a:prstGeom>
                    <a:ln w="63500">
                      <a:solidFill>
                        <a:srgbClr val="A3195C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066BB333-7490-1A42-997E-3D49E2302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91973" y="2623633"/>
                      <a:ext cx="84647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b="1" dirty="0">
                          <a:latin typeface="+mn-ea"/>
                          <a:ea typeface="+mn-ea"/>
                        </a:rPr>
                        <a:t>Result</a:t>
                      </a:r>
                    </a:p>
                  </p:txBody>
                </p:sp>
              </p:grpSp>
            </p:grp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8FE361E4-A17B-A84D-9553-5EBEAC007E64}"/>
                    </a:ext>
                  </a:extLst>
                </p:cNvPr>
                <p:cNvSpPr/>
                <p:nvPr/>
              </p:nvSpPr>
              <p:spPr>
                <a:xfrm>
                  <a:off x="4423392" y="1415365"/>
                  <a:ext cx="1260095" cy="863169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2000" b="1" dirty="0" err="1">
                      <a:solidFill>
                        <a:schemeClr val="tx1"/>
                      </a:solidFill>
                      <a:latin typeface="+mn-ea"/>
                    </a:rPr>
                    <a:t>대화해석</a:t>
                  </a:r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E879039-8C3D-7744-A13A-DF789253F1F4}"/>
                  </a:ext>
                </a:extLst>
              </p:cNvPr>
              <p:cNvGrpSpPr/>
              <p:nvPr/>
            </p:nvGrpSpPr>
            <p:grpSpPr>
              <a:xfrm>
                <a:off x="10067358" y="1417354"/>
                <a:ext cx="1801994" cy="2265156"/>
                <a:chOff x="4218578" y="1415365"/>
                <a:chExt cx="1801994" cy="2265156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C55917DC-5473-0A47-BEE1-06AA2FF2EC74}"/>
                    </a:ext>
                  </a:extLst>
                </p:cNvPr>
                <p:cNvGrpSpPr/>
                <p:nvPr/>
              </p:nvGrpSpPr>
              <p:grpSpPr>
                <a:xfrm>
                  <a:off x="4218578" y="2348629"/>
                  <a:ext cx="1801994" cy="1331892"/>
                  <a:chOff x="4236455" y="2154189"/>
                  <a:chExt cx="1801994" cy="1331892"/>
                </a:xfrm>
              </p:grpSpPr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77BC5AD5-803D-4245-AD8A-BC21228630AD}"/>
                      </a:ext>
                    </a:extLst>
                  </p:cNvPr>
                  <p:cNvGrpSpPr/>
                  <p:nvPr/>
                </p:nvGrpSpPr>
                <p:grpSpPr>
                  <a:xfrm>
                    <a:off x="4236455" y="2154189"/>
                    <a:ext cx="846476" cy="1290725"/>
                    <a:chOff x="4161498" y="2138275"/>
                    <a:chExt cx="846476" cy="1290725"/>
                  </a:xfrm>
                </p:grpSpPr>
                <p:cxnSp>
                  <p:nvCxnSpPr>
                    <p:cNvPr id="67" name="직선 화살표 연결선 66">
                      <a:extLst>
                        <a:ext uri="{FF2B5EF4-FFF2-40B4-BE49-F238E27FC236}">
                          <a16:creationId xmlns:a16="http://schemas.microsoft.com/office/drawing/2014/main" id="{053D6A2B-4FBB-F745-B206-03333AC534D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839125" y="2138275"/>
                      <a:ext cx="0" cy="1290725"/>
                    </a:xfrm>
                    <a:prstGeom prst="straightConnector1">
                      <a:avLst/>
                    </a:prstGeom>
                    <a:ln w="63500">
                      <a:solidFill>
                        <a:srgbClr val="A3195C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5A9DE680-F268-634F-9DF6-C513F5A372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1498" y="2606909"/>
                      <a:ext cx="84647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b="1" dirty="0">
                          <a:latin typeface="+mn-ea"/>
                          <a:ea typeface="+mn-ea"/>
                        </a:rPr>
                        <a:t>Text</a:t>
                      </a:r>
                    </a:p>
                  </p:txBody>
                </p:sp>
              </p:grpSp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FA9489CB-DA77-A440-AC56-E8E23564D61C}"/>
                      </a:ext>
                    </a:extLst>
                  </p:cNvPr>
                  <p:cNvGrpSpPr/>
                  <p:nvPr/>
                </p:nvGrpSpPr>
                <p:grpSpPr>
                  <a:xfrm>
                    <a:off x="5191973" y="2195356"/>
                    <a:ext cx="846476" cy="1290725"/>
                    <a:chOff x="5191973" y="2195356"/>
                    <a:chExt cx="846476" cy="1290725"/>
                  </a:xfrm>
                </p:grpSpPr>
                <p:cxnSp>
                  <p:nvCxnSpPr>
                    <p:cNvPr id="65" name="직선 화살표 연결선 64">
                      <a:extLst>
                        <a:ext uri="{FF2B5EF4-FFF2-40B4-BE49-F238E27FC236}">
                          <a16:creationId xmlns:a16="http://schemas.microsoft.com/office/drawing/2014/main" id="{9EC4D492-451A-864F-9E0B-78DB5CFEB4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257302" y="2195356"/>
                      <a:ext cx="0" cy="1290725"/>
                    </a:xfrm>
                    <a:prstGeom prst="straightConnector1">
                      <a:avLst/>
                    </a:prstGeom>
                    <a:ln w="63500">
                      <a:solidFill>
                        <a:srgbClr val="A3195C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C363A803-CEFB-FD49-803A-A22FC68856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91973" y="2532831"/>
                      <a:ext cx="84647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ko-KR" b="1" dirty="0">
                          <a:latin typeface="+mn-ea"/>
                          <a:ea typeface="+mn-ea"/>
                        </a:rPr>
                        <a:t>Voice</a:t>
                      </a:r>
                    </a:p>
                    <a:p>
                      <a:pPr algn="ctr"/>
                      <a:r>
                        <a:rPr kumimoji="1" lang="en-US" altLang="ko-KR" b="1" dirty="0">
                          <a:latin typeface="+mn-ea"/>
                          <a:ea typeface="+mn-ea"/>
                        </a:rPr>
                        <a:t>Signal</a:t>
                      </a:r>
                    </a:p>
                  </p:txBody>
                </p:sp>
              </p:grpSp>
            </p:grp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F28196C8-5236-CF44-BB6E-A81BD8027C5E}"/>
                    </a:ext>
                  </a:extLst>
                </p:cNvPr>
                <p:cNvSpPr/>
                <p:nvPr/>
              </p:nvSpPr>
              <p:spPr>
                <a:xfrm>
                  <a:off x="4480464" y="1415365"/>
                  <a:ext cx="1319452" cy="863169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2000" b="1" dirty="0" err="1">
                      <a:solidFill>
                        <a:schemeClr val="tx1"/>
                      </a:solidFill>
                      <a:latin typeface="+mn-ea"/>
                    </a:rPr>
                    <a:t>음성합성</a:t>
                  </a:r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03176AB2-88F5-9147-8BC7-62AFF8A496D3}"/>
                </a:ext>
              </a:extLst>
            </p:cNvPr>
            <p:cNvGrpSpPr/>
            <p:nvPr/>
          </p:nvGrpSpPr>
          <p:grpSpPr>
            <a:xfrm>
              <a:off x="2143474" y="1289155"/>
              <a:ext cx="3023497" cy="4897110"/>
              <a:chOff x="1558977" y="1349115"/>
              <a:chExt cx="3023497" cy="489711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8A5BB7BE-89BC-9640-98BA-E9ECBAD86045}"/>
                  </a:ext>
                </a:extLst>
              </p:cNvPr>
              <p:cNvGrpSpPr/>
              <p:nvPr/>
            </p:nvGrpSpPr>
            <p:grpSpPr>
              <a:xfrm>
                <a:off x="2014297" y="4367080"/>
                <a:ext cx="2093593" cy="1426739"/>
                <a:chOff x="855497" y="3688604"/>
                <a:chExt cx="2093593" cy="1426739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F9688DD3-EBB1-D845-8697-D81CD5D963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5497" y="3688604"/>
                  <a:ext cx="2093593" cy="373046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05650780-5866-6E43-8CC6-B73F0BEC05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954445" y="3984461"/>
                  <a:ext cx="1848293" cy="1130882"/>
                </a:xfrm>
                <a:prstGeom prst="rect">
                  <a:avLst/>
                </a:prstGeom>
              </p:spPr>
            </p:pic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1D4E4FC1-5362-0145-B970-163AF730365F}"/>
                  </a:ext>
                </a:extLst>
              </p:cNvPr>
              <p:cNvGrpSpPr/>
              <p:nvPr/>
            </p:nvGrpSpPr>
            <p:grpSpPr>
              <a:xfrm>
                <a:off x="1801745" y="1678498"/>
                <a:ext cx="2537960" cy="1449843"/>
                <a:chOff x="633313" y="1497474"/>
                <a:chExt cx="2537960" cy="1449843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88005A78-18B0-FB45-8143-67D26E61B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3313" y="1497474"/>
                  <a:ext cx="2537960" cy="378921"/>
                </a:xfrm>
                <a:prstGeom prst="rect">
                  <a:avLst/>
                </a:prstGeom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137649D-DC9D-0A4B-B03A-6012D42DB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8148" y="1816435"/>
                  <a:ext cx="1848293" cy="1130882"/>
                </a:xfrm>
                <a:prstGeom prst="rect">
                  <a:avLst/>
                </a:prstGeom>
              </p:spPr>
            </p:pic>
          </p:grp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A1AEC3C6-AFDD-E94E-A543-54D430A803A9}"/>
                  </a:ext>
                </a:extLst>
              </p:cNvPr>
              <p:cNvSpPr/>
              <p:nvPr/>
            </p:nvSpPr>
            <p:spPr>
              <a:xfrm>
                <a:off x="1558977" y="1349115"/>
                <a:ext cx="3023497" cy="4897110"/>
              </a:xfrm>
              <a:prstGeom prst="rect">
                <a:avLst/>
              </a:prstGeom>
              <a:noFill/>
              <a:ln>
                <a:solidFill>
                  <a:srgbClr val="A319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+mn-ea"/>
                </a:endParaRPr>
              </a:p>
            </p:txBody>
          </p:sp>
          <p:sp>
            <p:nvSpPr>
              <p:cNvPr id="74" name="십자형[C] 73">
                <a:extLst>
                  <a:ext uri="{FF2B5EF4-FFF2-40B4-BE49-F238E27FC236}">
                    <a16:creationId xmlns:a16="http://schemas.microsoft.com/office/drawing/2014/main" id="{CCFBD428-0B97-D747-8F4F-F4C45A65B646}"/>
                  </a:ext>
                </a:extLst>
              </p:cNvPr>
              <p:cNvSpPr/>
              <p:nvPr/>
            </p:nvSpPr>
            <p:spPr>
              <a:xfrm>
                <a:off x="2536437" y="3243034"/>
                <a:ext cx="1049311" cy="1049311"/>
              </a:xfrm>
              <a:prstGeom prst="plus">
                <a:avLst>
                  <a:gd name="adj" fmla="val 43572"/>
                </a:avLst>
              </a:prstGeom>
              <a:solidFill>
                <a:srgbClr val="A3195C"/>
              </a:solidFill>
              <a:ln>
                <a:solidFill>
                  <a:srgbClr val="A319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+mn-ea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A354BC6-23AF-4C42-A644-CDE13C8C45F6}"/>
                </a:ext>
              </a:extLst>
            </p:cNvPr>
            <p:cNvGrpSpPr/>
            <p:nvPr/>
          </p:nvGrpSpPr>
          <p:grpSpPr>
            <a:xfrm>
              <a:off x="4581023" y="4393124"/>
              <a:ext cx="2957520" cy="934263"/>
              <a:chOff x="4153349" y="4453084"/>
              <a:chExt cx="3219862" cy="934263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1FF4FA00-46A3-054C-8B0E-3C27A0A747BB}"/>
                  </a:ext>
                </a:extLst>
              </p:cNvPr>
              <p:cNvGrpSpPr/>
              <p:nvPr/>
            </p:nvGrpSpPr>
            <p:grpSpPr>
              <a:xfrm>
                <a:off x="4180554" y="4453084"/>
                <a:ext cx="3192657" cy="331232"/>
                <a:chOff x="4170080" y="4675042"/>
                <a:chExt cx="3192657" cy="331232"/>
              </a:xfrm>
            </p:grpSpPr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B0D221FD-6956-AA43-A8AA-9B1F63F09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70080" y="5006272"/>
                  <a:ext cx="3192657" cy="2"/>
                </a:xfrm>
                <a:prstGeom prst="straightConnector1">
                  <a:avLst/>
                </a:prstGeom>
                <a:ln w="63500">
                  <a:solidFill>
                    <a:srgbClr val="A3195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453A756-8B48-A34C-8D27-F7A5A929D902}"/>
                    </a:ext>
                  </a:extLst>
                </p:cNvPr>
                <p:cNvSpPr txBox="1"/>
                <p:nvPr/>
              </p:nvSpPr>
              <p:spPr>
                <a:xfrm>
                  <a:off x="4795405" y="4675042"/>
                  <a:ext cx="172820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latin typeface="+mn-ea"/>
                      <a:ea typeface="+mn-ea"/>
                    </a:rPr>
                    <a:t>Digital Signal</a:t>
                  </a:r>
                  <a:endParaRPr kumimoji="1" lang="ko-KR" altLang="en-US" b="1" dirty="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591E9E9-CBB2-524C-9D15-E986AF154681}"/>
                  </a:ext>
                </a:extLst>
              </p:cNvPr>
              <p:cNvGrpSpPr/>
              <p:nvPr/>
            </p:nvGrpSpPr>
            <p:grpSpPr>
              <a:xfrm>
                <a:off x="4153349" y="5053605"/>
                <a:ext cx="3192657" cy="333742"/>
                <a:chOff x="4153349" y="5053605"/>
                <a:chExt cx="3192657" cy="333742"/>
              </a:xfrm>
            </p:grpSpPr>
            <p:cxnSp>
              <p:nvCxnSpPr>
                <p:cNvPr id="82" name="직선 화살표 연결선 81">
                  <a:extLst>
                    <a:ext uri="{FF2B5EF4-FFF2-40B4-BE49-F238E27FC236}">
                      <a16:creationId xmlns:a16="http://schemas.microsoft.com/office/drawing/2014/main" id="{150A0470-1984-B94F-BD14-5496670C9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3349" y="5387345"/>
                  <a:ext cx="3192657" cy="2"/>
                </a:xfrm>
                <a:prstGeom prst="straightConnector1">
                  <a:avLst/>
                </a:prstGeom>
                <a:ln w="63500">
                  <a:solidFill>
                    <a:srgbClr val="A3195C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5B6A570-FEA2-554E-BA43-13304CB1F5CF}"/>
                    </a:ext>
                  </a:extLst>
                </p:cNvPr>
                <p:cNvSpPr txBox="1"/>
                <p:nvPr/>
              </p:nvSpPr>
              <p:spPr>
                <a:xfrm>
                  <a:off x="4773240" y="5053605"/>
                  <a:ext cx="172820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latin typeface="+mn-ea"/>
                      <a:ea typeface="+mn-ea"/>
                    </a:rPr>
                    <a:t>Voice Signal</a:t>
                  </a:r>
                  <a:endParaRPr kumimoji="1" lang="ko-KR" altLang="en-US" b="1" dirty="0">
                    <a:latin typeface="+mn-ea"/>
                    <a:ea typeface="+mn-ea"/>
                  </a:endParaRPr>
                </a:p>
              </p:txBody>
            </p:sp>
          </p:grpSp>
        </p:grpSp>
        <p:pic>
          <p:nvPicPr>
            <p:cNvPr id="93" name="그래픽 92" descr="무선 마이크">
              <a:extLst>
                <a:ext uri="{FF2B5EF4-FFF2-40B4-BE49-F238E27FC236}">
                  <a16:creationId xmlns:a16="http://schemas.microsoft.com/office/drawing/2014/main" id="{5A111C87-EB5C-A94B-927E-69A6E85F2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00827" y="1532819"/>
              <a:ext cx="970121" cy="970121"/>
            </a:xfrm>
            <a:prstGeom prst="rect">
              <a:avLst/>
            </a:prstGeom>
          </p:spPr>
        </p:pic>
        <p:pic>
          <p:nvPicPr>
            <p:cNvPr id="97" name="그래픽 96" descr="스피커">
              <a:extLst>
                <a:ext uri="{FF2B5EF4-FFF2-40B4-BE49-F238E27FC236}">
                  <a16:creationId xmlns:a16="http://schemas.microsoft.com/office/drawing/2014/main" id="{56316624-2000-4F44-A6D4-945578775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24615" y="2789324"/>
              <a:ext cx="1012972" cy="1585258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3B4241C-602C-7A4A-942C-3B944EF5F499}"/>
                </a:ext>
              </a:extLst>
            </p:cNvPr>
            <p:cNvSpPr txBox="1"/>
            <p:nvPr/>
          </p:nvSpPr>
          <p:spPr>
            <a:xfrm>
              <a:off x="5304042" y="3169816"/>
              <a:ext cx="15873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latin typeface="+mn-ea"/>
                  <a:ea typeface="+mn-ea"/>
                </a:rPr>
                <a:t>통신</a:t>
              </a:r>
              <a:endParaRPr kumimoji="1" lang="en-US" altLang="ko-KR" sz="1600" b="1" dirty="0">
                <a:latin typeface="+mn-ea"/>
                <a:ea typeface="+mn-ea"/>
              </a:endParaRPr>
            </a:p>
            <a:p>
              <a:pPr algn="ctr"/>
              <a:r>
                <a:rPr kumimoji="1" lang="en-US" altLang="ko-KR" sz="1600" b="1" dirty="0">
                  <a:latin typeface="+mn-ea"/>
                  <a:ea typeface="+mn-ea"/>
                </a:rPr>
                <a:t>(GRPC)</a:t>
              </a:r>
              <a:endParaRPr kumimoji="1" lang="ko-KR" altLang="en-US" sz="1600" b="1" dirty="0">
                <a:latin typeface="+mn-ea"/>
                <a:ea typeface="+mn-ea"/>
              </a:endParaRP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9180EC08-F161-EE41-9E20-82B9CF2D2FFE}"/>
                </a:ext>
              </a:extLst>
            </p:cNvPr>
            <p:cNvCxnSpPr>
              <a:cxnSpLocks/>
            </p:cNvCxnSpPr>
            <p:nvPr/>
          </p:nvCxnSpPr>
          <p:spPr>
            <a:xfrm>
              <a:off x="1223947" y="3283208"/>
              <a:ext cx="1260769" cy="0"/>
            </a:xfrm>
            <a:prstGeom prst="straightConnector1">
              <a:avLst/>
            </a:prstGeom>
            <a:ln w="63500">
              <a:solidFill>
                <a:srgbClr val="A3195C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E1C5FB-5742-7845-BDD6-3CB671DE92DC}"/>
                </a:ext>
              </a:extLst>
            </p:cNvPr>
            <p:cNvSpPr txBox="1"/>
            <p:nvPr/>
          </p:nvSpPr>
          <p:spPr>
            <a:xfrm>
              <a:off x="1357125" y="3308270"/>
              <a:ext cx="8464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  <a:ea typeface="+mn-ea"/>
                </a:rPr>
                <a:t>Analog</a:t>
              </a:r>
            </a:p>
            <a:p>
              <a:pPr algn="ctr"/>
              <a:r>
                <a:rPr kumimoji="1" lang="en-US" altLang="ko-KR" b="1" dirty="0">
                  <a:latin typeface="+mn-ea"/>
                  <a:ea typeface="+mn-ea"/>
                </a:rPr>
                <a:t>Signal</a:t>
              </a:r>
            </a:p>
          </p:txBody>
        </p: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B4C54AB2-88A8-FE44-A0C3-B65396487815}"/>
                </a:ext>
              </a:extLst>
            </p:cNvPr>
            <p:cNvCxnSpPr>
              <a:cxnSpLocks/>
            </p:cNvCxnSpPr>
            <p:nvPr/>
          </p:nvCxnSpPr>
          <p:spPr>
            <a:xfrm>
              <a:off x="1266150" y="2129954"/>
              <a:ext cx="1260769" cy="0"/>
            </a:xfrm>
            <a:prstGeom prst="straightConnector1">
              <a:avLst/>
            </a:prstGeom>
            <a:ln w="63500">
              <a:solidFill>
                <a:srgbClr val="A3195C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960883-25F8-BC46-87B0-10BD3BE8BD07}"/>
                </a:ext>
              </a:extLst>
            </p:cNvPr>
            <p:cNvSpPr txBox="1"/>
            <p:nvPr/>
          </p:nvSpPr>
          <p:spPr>
            <a:xfrm>
              <a:off x="1299296" y="2152421"/>
              <a:ext cx="905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b="1" dirty="0">
                  <a:latin typeface="+mn-ea"/>
                  <a:ea typeface="+mn-ea"/>
                </a:rPr>
                <a:t>Speaker</a:t>
              </a:r>
            </a:p>
            <a:p>
              <a:pPr algn="ctr"/>
              <a:r>
                <a:rPr kumimoji="1" lang="en-US" altLang="ko-KR" b="1" dirty="0">
                  <a:latin typeface="+mn-ea"/>
                  <a:ea typeface="+mn-ea"/>
                </a:rPr>
                <a:t>Voice</a:t>
              </a:r>
            </a:p>
          </p:txBody>
        </p:sp>
      </p:grpSp>
      <p:cxnSp>
        <p:nvCxnSpPr>
          <p:cNvPr id="111" name="Google Shape;170;p19">
            <a:extLst>
              <a:ext uri="{FF2B5EF4-FFF2-40B4-BE49-F238E27FC236}">
                <a16:creationId xmlns:a16="http://schemas.microsoft.com/office/drawing/2014/main" id="{99E7BA2E-CFC7-6944-AB78-F20009838566}"/>
              </a:ext>
            </a:extLst>
          </p:cNvPr>
          <p:cNvCxnSpPr>
            <a:cxnSpLocks/>
          </p:cNvCxnSpPr>
          <p:nvPr/>
        </p:nvCxnSpPr>
        <p:spPr>
          <a:xfrm flipH="1">
            <a:off x="2109951" y="1715"/>
            <a:ext cx="2100" cy="5760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그래픽 6" descr="무선">
            <a:extLst>
              <a:ext uri="{FF2B5EF4-FFF2-40B4-BE49-F238E27FC236}">
                <a16:creationId xmlns:a16="http://schemas.microsoft.com/office/drawing/2014/main" id="{3D2CE9EA-F904-8E46-8D43-02B1195A4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81464" y="2268674"/>
            <a:ext cx="914400" cy="9144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0" y="0"/>
            <a:ext cx="12192000" cy="597712"/>
            <a:chOff x="0" y="0"/>
            <a:chExt cx="12192000" cy="597712"/>
          </a:xfrm>
        </p:grpSpPr>
        <p:sp>
          <p:nvSpPr>
            <p:cNvPr id="90" name="Google Shape;271;p24"/>
            <p:cNvSpPr/>
            <p:nvPr/>
          </p:nvSpPr>
          <p:spPr>
            <a:xfrm>
              <a:off x="0" y="0"/>
              <a:ext cx="12192000" cy="576000"/>
            </a:xfrm>
            <a:prstGeom prst="rect">
              <a:avLst/>
            </a:prstGeom>
            <a:solidFill>
              <a:srgbClr val="A319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0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2. 기술 개발</a:t>
              </a:r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   </a:t>
              </a:r>
              <a:r>
                <a:rPr lang="en-US" alt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  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딥 </a:t>
              </a:r>
              <a:r>
                <a:rPr lang="ko-KR" sz="2400" b="1" dirty="0" err="1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포닉스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 </a:t>
              </a:r>
              <a:r>
                <a:rPr lang="ko-KR" altLang="en-US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음성 인식 동작 원리</a:t>
              </a:r>
              <a:endParaRPr sz="2400" b="0" i="0" u="none" strike="noStrike" cap="none" dirty="0">
                <a:solidFill>
                  <a:srgbClr val="000000"/>
                </a:solidFill>
                <a:latin typeface="Song Myung" panose="020B0600000101010101" charset="0"/>
                <a:ea typeface="Song Myung" panose="020B0600000101010101" charset="0"/>
                <a:sym typeface="Arial"/>
              </a:endParaRPr>
            </a:p>
          </p:txBody>
        </p:sp>
        <p:cxnSp>
          <p:nvCxnSpPr>
            <p:cNvPr id="94" name="Google Shape;170;p19"/>
            <p:cNvCxnSpPr/>
            <p:nvPr/>
          </p:nvCxnSpPr>
          <p:spPr>
            <a:xfrm flipH="1">
              <a:off x="1791307" y="21712"/>
              <a:ext cx="2100" cy="57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12829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12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111" name="Google Shape;170;p19">
            <a:extLst>
              <a:ext uri="{FF2B5EF4-FFF2-40B4-BE49-F238E27FC236}">
                <a16:creationId xmlns:a16="http://schemas.microsoft.com/office/drawing/2014/main" id="{99E7BA2E-CFC7-6944-AB78-F20009838566}"/>
              </a:ext>
            </a:extLst>
          </p:cNvPr>
          <p:cNvCxnSpPr>
            <a:cxnSpLocks/>
          </p:cNvCxnSpPr>
          <p:nvPr/>
        </p:nvCxnSpPr>
        <p:spPr>
          <a:xfrm flipH="1">
            <a:off x="2109951" y="1715"/>
            <a:ext cx="2100" cy="5760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그룹 4"/>
          <p:cNvGrpSpPr/>
          <p:nvPr/>
        </p:nvGrpSpPr>
        <p:grpSpPr>
          <a:xfrm>
            <a:off x="0" y="0"/>
            <a:ext cx="12192000" cy="597712"/>
            <a:chOff x="0" y="0"/>
            <a:chExt cx="12192000" cy="597712"/>
          </a:xfrm>
        </p:grpSpPr>
        <p:sp>
          <p:nvSpPr>
            <p:cNvPr id="90" name="Google Shape;271;p24"/>
            <p:cNvSpPr/>
            <p:nvPr/>
          </p:nvSpPr>
          <p:spPr>
            <a:xfrm>
              <a:off x="0" y="0"/>
              <a:ext cx="12192000" cy="576000"/>
            </a:xfrm>
            <a:prstGeom prst="rect">
              <a:avLst/>
            </a:prstGeom>
            <a:solidFill>
              <a:srgbClr val="A319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0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2. 기술 개발</a:t>
              </a:r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   </a:t>
              </a:r>
              <a:r>
                <a:rPr lang="en-US" alt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  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딥 </a:t>
              </a:r>
              <a:r>
                <a:rPr lang="ko-KR" sz="2400" b="1" dirty="0" err="1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포닉스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 </a:t>
              </a:r>
              <a:r>
                <a:rPr lang="ko-KR" altLang="en-US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음성 인식 동작 원리</a:t>
              </a:r>
              <a:endParaRPr sz="2400" b="0" i="0" u="none" strike="noStrike" cap="none" dirty="0">
                <a:solidFill>
                  <a:srgbClr val="000000"/>
                </a:solidFill>
                <a:latin typeface="Song Myung" panose="020B0600000101010101" charset="0"/>
                <a:ea typeface="Song Myung" panose="020B0600000101010101" charset="0"/>
                <a:sym typeface="Arial"/>
              </a:endParaRPr>
            </a:p>
          </p:txBody>
        </p:sp>
        <p:cxnSp>
          <p:nvCxnSpPr>
            <p:cNvPr id="94" name="Google Shape;170;p19"/>
            <p:cNvCxnSpPr/>
            <p:nvPr/>
          </p:nvCxnSpPr>
          <p:spPr>
            <a:xfrm flipH="1">
              <a:off x="1791307" y="21712"/>
              <a:ext cx="2100" cy="57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A66C25-50D3-4C4F-91EF-AA9DDD6FA2BA}"/>
              </a:ext>
            </a:extLst>
          </p:cNvPr>
          <p:cNvGrpSpPr/>
          <p:nvPr/>
        </p:nvGrpSpPr>
        <p:grpSpPr>
          <a:xfrm>
            <a:off x="431729" y="1036922"/>
            <a:ext cx="11395161" cy="4897110"/>
            <a:chOff x="431729" y="1024222"/>
            <a:chExt cx="11395161" cy="489711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229DE48-CC3F-3E43-871B-7A51F414F9C2}"/>
                </a:ext>
              </a:extLst>
            </p:cNvPr>
            <p:cNvGrpSpPr/>
            <p:nvPr/>
          </p:nvGrpSpPr>
          <p:grpSpPr>
            <a:xfrm>
              <a:off x="2109951" y="1024222"/>
              <a:ext cx="9716939" cy="4897110"/>
              <a:chOff x="534323" y="1024222"/>
              <a:chExt cx="11292567" cy="4897110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C7EF6DA-D8A4-7B4B-9A52-2EBD67C7BBD1}"/>
                  </a:ext>
                </a:extLst>
              </p:cNvPr>
              <p:cNvSpPr/>
              <p:nvPr/>
            </p:nvSpPr>
            <p:spPr>
              <a:xfrm>
                <a:off x="534323" y="1024222"/>
                <a:ext cx="11292567" cy="4897110"/>
              </a:xfrm>
              <a:prstGeom prst="rect">
                <a:avLst/>
              </a:prstGeom>
              <a:noFill/>
              <a:ln>
                <a:solidFill>
                  <a:srgbClr val="A319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+mn-ea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0AFB2FA-60AF-0B48-955C-E9B2F3F7E795}"/>
                  </a:ext>
                </a:extLst>
              </p:cNvPr>
              <p:cNvGrpSpPr/>
              <p:nvPr/>
            </p:nvGrpSpPr>
            <p:grpSpPr>
              <a:xfrm>
                <a:off x="8728541" y="1491542"/>
                <a:ext cx="3000236" cy="3889858"/>
                <a:chOff x="7444144" y="1491542"/>
                <a:chExt cx="4213534" cy="3889858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A0B00618-11BE-564B-89DD-18C294380C5D}"/>
                    </a:ext>
                  </a:extLst>
                </p:cNvPr>
                <p:cNvSpPr/>
                <p:nvPr/>
              </p:nvSpPr>
              <p:spPr>
                <a:xfrm>
                  <a:off x="7444144" y="3878880"/>
                  <a:ext cx="4213533" cy="1502520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000" b="1" dirty="0">
                      <a:solidFill>
                        <a:schemeClr val="tx1"/>
                      </a:solidFill>
                      <a:latin typeface="+mn-ea"/>
                    </a:rPr>
                    <a:t>KT API</a:t>
                  </a:r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E7E67AD0-7212-104E-9C94-75185C6610AB}"/>
                    </a:ext>
                  </a:extLst>
                </p:cNvPr>
                <p:cNvGrpSpPr/>
                <p:nvPr/>
              </p:nvGrpSpPr>
              <p:grpSpPr>
                <a:xfrm>
                  <a:off x="7444144" y="1491542"/>
                  <a:ext cx="4213534" cy="2275195"/>
                  <a:chOff x="7290244" y="1417354"/>
                  <a:chExt cx="4358452" cy="2275195"/>
                </a:xfrm>
              </p:grpSpPr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F599D9ED-EACB-994B-9B9C-46DE7E266CDA}"/>
                      </a:ext>
                    </a:extLst>
                  </p:cNvPr>
                  <p:cNvGrpSpPr/>
                  <p:nvPr/>
                </p:nvGrpSpPr>
                <p:grpSpPr>
                  <a:xfrm>
                    <a:off x="7290244" y="1417354"/>
                    <a:ext cx="1263527" cy="2265156"/>
                    <a:chOff x="7435516" y="1443857"/>
                    <a:chExt cx="1263527" cy="2265156"/>
                  </a:xfrm>
                </p:grpSpPr>
                <p:grpSp>
                  <p:nvGrpSpPr>
                    <p:cNvPr id="141" name="그룹 140">
                      <a:extLst>
                        <a:ext uri="{FF2B5EF4-FFF2-40B4-BE49-F238E27FC236}">
                          <a16:creationId xmlns:a16="http://schemas.microsoft.com/office/drawing/2014/main" id="{6226F3BB-AB31-A24A-AE1A-7A92348C0C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11764" y="2377121"/>
                      <a:ext cx="343220" cy="1331892"/>
                      <a:chOff x="4914083" y="2154189"/>
                      <a:chExt cx="343220" cy="1331892"/>
                    </a:xfrm>
                  </p:grpSpPr>
                  <p:cxnSp>
                    <p:nvCxnSpPr>
                      <p:cNvPr id="147" name="직선 화살표 연결선 146">
                        <a:extLst>
                          <a:ext uri="{FF2B5EF4-FFF2-40B4-BE49-F238E27FC236}">
                            <a16:creationId xmlns:a16="http://schemas.microsoft.com/office/drawing/2014/main" id="{74794270-C91E-C446-9688-86A52C33AFB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914083" y="2154189"/>
                        <a:ext cx="0" cy="1290725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A3195C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" name="직선 화살표 연결선 144">
                        <a:extLst>
                          <a:ext uri="{FF2B5EF4-FFF2-40B4-BE49-F238E27FC236}">
                            <a16:creationId xmlns:a16="http://schemas.microsoft.com/office/drawing/2014/main" id="{5E1CDF0B-266E-1846-9BB5-5BA0AB3E16B1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5257303" y="2195356"/>
                        <a:ext cx="0" cy="1290725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A3195C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42" name="직사각형 141">
                      <a:extLst>
                        <a:ext uri="{FF2B5EF4-FFF2-40B4-BE49-F238E27FC236}">
                          <a16:creationId xmlns:a16="http://schemas.microsoft.com/office/drawing/2014/main" id="{76E82264-5384-054A-AE92-E7EDC7434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516" y="1443857"/>
                      <a:ext cx="1263527" cy="863169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A3195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ko-KR" altLang="en-US" sz="2000" b="1" dirty="0">
                          <a:solidFill>
                            <a:schemeClr val="tx1"/>
                          </a:solidFill>
                          <a:latin typeface="+mn-ea"/>
                        </a:rPr>
                        <a:t>음성인식</a:t>
                      </a:r>
                    </a:p>
                  </p:txBody>
                </p:sp>
              </p:grpSp>
              <p:grpSp>
                <p:nvGrpSpPr>
                  <p:cNvPr id="105" name="그룹 104">
                    <a:extLst>
                      <a:ext uri="{FF2B5EF4-FFF2-40B4-BE49-F238E27FC236}">
                        <a16:creationId xmlns:a16="http://schemas.microsoft.com/office/drawing/2014/main" id="{E03D8DFC-01E7-7C4C-8324-2507377EBE50}"/>
                      </a:ext>
                    </a:extLst>
                  </p:cNvPr>
                  <p:cNvGrpSpPr/>
                  <p:nvPr/>
                </p:nvGrpSpPr>
                <p:grpSpPr>
                  <a:xfrm>
                    <a:off x="8787169" y="1427393"/>
                    <a:ext cx="1260095" cy="2265156"/>
                    <a:chOff x="4423392" y="1415365"/>
                    <a:chExt cx="1260095" cy="2265156"/>
                  </a:xfrm>
                </p:grpSpPr>
                <p:grpSp>
                  <p:nvGrpSpPr>
                    <p:cNvPr id="133" name="그룹 132">
                      <a:extLst>
                        <a:ext uri="{FF2B5EF4-FFF2-40B4-BE49-F238E27FC236}">
                          <a16:creationId xmlns:a16="http://schemas.microsoft.com/office/drawing/2014/main" id="{070A8FC1-27D9-CB45-B3AF-26BB9C5693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6205" y="2348629"/>
                      <a:ext cx="343220" cy="1331892"/>
                      <a:chOff x="4914082" y="2154189"/>
                      <a:chExt cx="343220" cy="1331892"/>
                    </a:xfrm>
                  </p:grpSpPr>
                  <p:cxnSp>
                    <p:nvCxnSpPr>
                      <p:cNvPr id="139" name="직선 화살표 연결선 138">
                        <a:extLst>
                          <a:ext uri="{FF2B5EF4-FFF2-40B4-BE49-F238E27FC236}">
                            <a16:creationId xmlns:a16="http://schemas.microsoft.com/office/drawing/2014/main" id="{7D7B18F8-473B-B84D-831D-CA8AB69E1FD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914082" y="2154189"/>
                        <a:ext cx="0" cy="1290725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A3195C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직선 화살표 연결선 136">
                        <a:extLst>
                          <a:ext uri="{FF2B5EF4-FFF2-40B4-BE49-F238E27FC236}">
                            <a16:creationId xmlns:a16="http://schemas.microsoft.com/office/drawing/2014/main" id="{72EA2F8B-F38D-E145-B4C0-1554CC7DFBD8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5257302" y="2195356"/>
                        <a:ext cx="0" cy="1290725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A3195C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34" name="직사각형 133">
                      <a:extLst>
                        <a:ext uri="{FF2B5EF4-FFF2-40B4-BE49-F238E27FC236}">
                          <a16:creationId xmlns:a16="http://schemas.microsoft.com/office/drawing/2014/main" id="{5D18F8DB-790E-1D49-AEDD-715E905F76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3392" y="1415365"/>
                      <a:ext cx="1260095" cy="863169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A3195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ko-KR" altLang="en-US" sz="20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대화해석</a:t>
                      </a:r>
                      <a:endParaRPr kumimoji="1" lang="ko-KR" altLang="en-US" sz="20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p:txBody>
                </p:sp>
              </p:grpSp>
              <p:grpSp>
                <p:nvGrpSpPr>
                  <p:cNvPr id="106" name="그룹 105">
                    <a:extLst>
                      <a:ext uri="{FF2B5EF4-FFF2-40B4-BE49-F238E27FC236}">
                        <a16:creationId xmlns:a16="http://schemas.microsoft.com/office/drawing/2014/main" id="{FCC16B8A-7F39-F740-8594-76A43280DA8F}"/>
                      </a:ext>
                    </a:extLst>
                  </p:cNvPr>
                  <p:cNvGrpSpPr/>
                  <p:nvPr/>
                </p:nvGrpSpPr>
                <p:grpSpPr>
                  <a:xfrm>
                    <a:off x="10329244" y="1417354"/>
                    <a:ext cx="1319452" cy="2265156"/>
                    <a:chOff x="4480464" y="1415365"/>
                    <a:chExt cx="1319452" cy="2265156"/>
                  </a:xfrm>
                </p:grpSpPr>
                <p:grpSp>
                  <p:nvGrpSpPr>
                    <p:cNvPr id="108" name="그룹 107">
                      <a:extLst>
                        <a:ext uri="{FF2B5EF4-FFF2-40B4-BE49-F238E27FC236}">
                          <a16:creationId xmlns:a16="http://schemas.microsoft.com/office/drawing/2014/main" id="{7DFD7642-9939-9341-9C48-28E41D440F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6205" y="2348629"/>
                      <a:ext cx="343220" cy="1331892"/>
                      <a:chOff x="4914082" y="2154189"/>
                      <a:chExt cx="343220" cy="1331892"/>
                    </a:xfrm>
                  </p:grpSpPr>
                  <p:cxnSp>
                    <p:nvCxnSpPr>
                      <p:cNvPr id="131" name="직선 화살표 연결선 130">
                        <a:extLst>
                          <a:ext uri="{FF2B5EF4-FFF2-40B4-BE49-F238E27FC236}">
                            <a16:creationId xmlns:a16="http://schemas.microsoft.com/office/drawing/2014/main" id="{D94E6058-4AF7-A54C-AA86-13C23B048AB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914082" y="2154189"/>
                        <a:ext cx="0" cy="1290725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A3195C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직선 화살표 연결선 128">
                        <a:extLst>
                          <a:ext uri="{FF2B5EF4-FFF2-40B4-BE49-F238E27FC236}">
                            <a16:creationId xmlns:a16="http://schemas.microsoft.com/office/drawing/2014/main" id="{8701CBD4-7A54-F648-BDC0-85B3E171E319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5257302" y="2195356"/>
                        <a:ext cx="0" cy="1290725"/>
                      </a:xfrm>
                      <a:prstGeom prst="straightConnector1">
                        <a:avLst/>
                      </a:prstGeom>
                      <a:ln w="63500">
                        <a:solidFill>
                          <a:srgbClr val="A3195C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9" name="직사각형 108">
                      <a:extLst>
                        <a:ext uri="{FF2B5EF4-FFF2-40B4-BE49-F238E27FC236}">
                          <a16:creationId xmlns:a16="http://schemas.microsoft.com/office/drawing/2014/main" id="{E9170C75-007F-8942-BCCA-0235BF080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0464" y="1415365"/>
                      <a:ext cx="1319452" cy="863169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A3195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ko-KR" altLang="en-US" sz="20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음성합성</a:t>
                      </a:r>
                      <a:endParaRPr kumimoji="1" lang="ko-KR" altLang="en-US" sz="20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2450933D-CF9B-2844-94BA-90C404F416A5}"/>
                  </a:ext>
                </a:extLst>
              </p:cNvPr>
              <p:cNvGrpSpPr/>
              <p:nvPr/>
            </p:nvGrpSpPr>
            <p:grpSpPr>
              <a:xfrm>
                <a:off x="636262" y="1161144"/>
                <a:ext cx="2920019" cy="4629092"/>
                <a:chOff x="7512044" y="1639742"/>
                <a:chExt cx="2920019" cy="4423433"/>
              </a:xfrm>
            </p:grpSpPr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D1BEC6F9-A801-6442-9708-FF7E8C27E970}"/>
                    </a:ext>
                  </a:extLst>
                </p:cNvPr>
                <p:cNvSpPr/>
                <p:nvPr/>
              </p:nvSpPr>
              <p:spPr>
                <a:xfrm>
                  <a:off x="7512044" y="1642751"/>
                  <a:ext cx="2920019" cy="4420424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375CA2B2-6D4F-4942-865A-6E8695515235}"/>
                    </a:ext>
                  </a:extLst>
                </p:cNvPr>
                <p:cNvSpPr/>
                <p:nvPr/>
              </p:nvSpPr>
              <p:spPr>
                <a:xfrm>
                  <a:off x="7512044" y="1639742"/>
                  <a:ext cx="2920019" cy="534923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3200" b="1" dirty="0">
                      <a:solidFill>
                        <a:schemeClr val="tx1"/>
                      </a:solidFill>
                      <a:latin typeface="+mn-ea"/>
                    </a:rPr>
                    <a:t>N  L  P</a:t>
                  </a:r>
                  <a:endParaRPr kumimoji="1" lang="ko-KR" altLang="en-US" sz="32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8D64AA90-3682-D143-92B9-82D1999B5AD3}"/>
                    </a:ext>
                  </a:extLst>
                </p:cNvPr>
                <p:cNvSpPr/>
                <p:nvPr/>
              </p:nvSpPr>
              <p:spPr>
                <a:xfrm>
                  <a:off x="7681001" y="2284694"/>
                  <a:ext cx="2603724" cy="534923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000" b="1" dirty="0">
                      <a:solidFill>
                        <a:schemeClr val="tx1"/>
                      </a:solidFill>
                      <a:latin typeface="+mn-ea"/>
                    </a:rPr>
                    <a:t>Tokenization</a:t>
                  </a:r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3" name="아래쪽 화살표[D] 152">
                  <a:extLst>
                    <a:ext uri="{FF2B5EF4-FFF2-40B4-BE49-F238E27FC236}">
                      <a16:creationId xmlns:a16="http://schemas.microsoft.com/office/drawing/2014/main" id="{9E99FDF5-96FD-7649-A287-B192754FAC8B}"/>
                    </a:ext>
                  </a:extLst>
                </p:cNvPr>
                <p:cNvSpPr/>
                <p:nvPr/>
              </p:nvSpPr>
              <p:spPr>
                <a:xfrm>
                  <a:off x="8425299" y="2857659"/>
                  <a:ext cx="1112025" cy="408618"/>
                </a:xfrm>
                <a:prstGeom prst="downArrow">
                  <a:avLst/>
                </a:prstGeom>
                <a:solidFill>
                  <a:srgbClr val="A3195C"/>
                </a:solidFill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+mn-ea"/>
                  </a:endParaRPr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4FF515B0-77CA-1C48-B9C4-A37DE43464E7}"/>
                    </a:ext>
                  </a:extLst>
                </p:cNvPr>
                <p:cNvSpPr/>
                <p:nvPr/>
              </p:nvSpPr>
              <p:spPr>
                <a:xfrm>
                  <a:off x="7670093" y="3333824"/>
                  <a:ext cx="2603724" cy="534923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000" b="1" dirty="0">
                      <a:solidFill>
                        <a:schemeClr val="tx1"/>
                      </a:solidFill>
                      <a:latin typeface="+mn-ea"/>
                    </a:rPr>
                    <a:t>Normalization</a:t>
                  </a:r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5" name="아래쪽 화살표[D] 154">
                  <a:extLst>
                    <a:ext uri="{FF2B5EF4-FFF2-40B4-BE49-F238E27FC236}">
                      <a16:creationId xmlns:a16="http://schemas.microsoft.com/office/drawing/2014/main" id="{22F88790-BA36-4C42-B4DF-D8CE00B704B2}"/>
                    </a:ext>
                  </a:extLst>
                </p:cNvPr>
                <p:cNvSpPr/>
                <p:nvPr/>
              </p:nvSpPr>
              <p:spPr>
                <a:xfrm>
                  <a:off x="8440423" y="3912717"/>
                  <a:ext cx="1112025" cy="408618"/>
                </a:xfrm>
                <a:prstGeom prst="downArrow">
                  <a:avLst/>
                </a:prstGeom>
                <a:solidFill>
                  <a:srgbClr val="A3195C"/>
                </a:solidFill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+mn-ea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B9BFFAFF-3701-4D4F-AA78-91E57DFBB228}"/>
                    </a:ext>
                  </a:extLst>
                </p:cNvPr>
                <p:cNvSpPr/>
                <p:nvPr/>
              </p:nvSpPr>
              <p:spPr>
                <a:xfrm>
                  <a:off x="7663759" y="4375370"/>
                  <a:ext cx="2603724" cy="534923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000" b="1" dirty="0">
                      <a:solidFill>
                        <a:schemeClr val="tx1"/>
                      </a:solidFill>
                      <a:latin typeface="+mn-ea"/>
                    </a:rPr>
                    <a:t>Indexing</a:t>
                  </a:r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57" name="아래쪽 화살표[D] 156">
                  <a:extLst>
                    <a:ext uri="{FF2B5EF4-FFF2-40B4-BE49-F238E27FC236}">
                      <a16:creationId xmlns:a16="http://schemas.microsoft.com/office/drawing/2014/main" id="{720BE2C9-865D-344D-A5E7-0CF055FC49E2}"/>
                    </a:ext>
                  </a:extLst>
                </p:cNvPr>
                <p:cNvSpPr/>
                <p:nvPr/>
              </p:nvSpPr>
              <p:spPr>
                <a:xfrm>
                  <a:off x="8425298" y="4950260"/>
                  <a:ext cx="1112025" cy="408618"/>
                </a:xfrm>
                <a:prstGeom prst="downArrow">
                  <a:avLst/>
                </a:prstGeom>
                <a:solidFill>
                  <a:srgbClr val="A3195C"/>
                </a:solidFill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+mn-ea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CAA8F3F3-BB2F-E148-885D-263188AA6C5C}"/>
                    </a:ext>
                  </a:extLst>
                </p:cNvPr>
                <p:cNvSpPr/>
                <p:nvPr/>
              </p:nvSpPr>
              <p:spPr>
                <a:xfrm>
                  <a:off x="7677869" y="5429780"/>
                  <a:ext cx="2603724" cy="534923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000" b="1" dirty="0">
                      <a:solidFill>
                        <a:schemeClr val="tx1"/>
                      </a:solidFill>
                      <a:latin typeface="+mn-ea"/>
                    </a:rPr>
                    <a:t>Dictionary</a:t>
                  </a:r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AEF8E5C8-3199-0241-A1AD-AD4194E16DBF}"/>
                  </a:ext>
                </a:extLst>
              </p:cNvPr>
              <p:cNvGrpSpPr/>
              <p:nvPr/>
            </p:nvGrpSpPr>
            <p:grpSpPr>
              <a:xfrm>
                <a:off x="3670642" y="1159805"/>
                <a:ext cx="2920019" cy="4625943"/>
                <a:chOff x="5445705" y="871287"/>
                <a:chExt cx="2920019" cy="5130277"/>
              </a:xfrm>
            </p:grpSpPr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609D68E4-E293-D74A-B40C-039DCB74FDE8}"/>
                    </a:ext>
                  </a:extLst>
                </p:cNvPr>
                <p:cNvSpPr/>
                <p:nvPr/>
              </p:nvSpPr>
              <p:spPr>
                <a:xfrm>
                  <a:off x="5445705" y="871288"/>
                  <a:ext cx="2920019" cy="5130276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81B50929-A2E6-0542-A229-D28CF66B65FB}"/>
                    </a:ext>
                  </a:extLst>
                </p:cNvPr>
                <p:cNvSpPr/>
                <p:nvPr/>
              </p:nvSpPr>
              <p:spPr>
                <a:xfrm>
                  <a:off x="5445705" y="871287"/>
                  <a:ext cx="2920018" cy="956455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3200" b="1" dirty="0">
                      <a:solidFill>
                        <a:schemeClr val="tx1"/>
                      </a:solidFill>
                      <a:latin typeface="+mn-ea"/>
                    </a:rPr>
                    <a:t>ETRI</a:t>
                  </a:r>
                  <a:r>
                    <a:rPr kumimoji="1" lang="ko-KR" altLang="en-US" sz="2000" b="1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endParaRPr kumimoji="1" lang="en-US" altLang="ko-KR" sz="2000" b="1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/>
                  <a:r>
                    <a:rPr kumimoji="1" lang="en-US" altLang="ko-KR" sz="2000" b="1" spc="-150" dirty="0">
                      <a:solidFill>
                        <a:schemeClr val="tx1"/>
                      </a:solidFill>
                      <a:latin typeface="+mn-ea"/>
                    </a:rPr>
                    <a:t>(</a:t>
                  </a:r>
                  <a:r>
                    <a:rPr kumimoji="1" lang="ko-KR" altLang="en-US" sz="2000" b="1" spc="-150" dirty="0">
                      <a:solidFill>
                        <a:schemeClr val="tx1"/>
                      </a:solidFill>
                      <a:latin typeface="+mn-ea"/>
                    </a:rPr>
                    <a:t>한국전자통신연구원</a:t>
                  </a:r>
                  <a:r>
                    <a:rPr kumimoji="1" lang="en-US" altLang="ko-KR" sz="2000" b="1" spc="-150" dirty="0">
                      <a:solidFill>
                        <a:schemeClr val="tx1"/>
                      </a:solidFill>
                      <a:latin typeface="+mn-ea"/>
                    </a:rPr>
                    <a:t>)</a:t>
                  </a:r>
                  <a:endParaRPr kumimoji="1" lang="ko-KR" altLang="en-US" sz="2000" b="1" spc="-15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FF0DE512-78A8-7F47-A379-7E6A29E939E7}"/>
                    </a:ext>
                  </a:extLst>
                </p:cNvPr>
                <p:cNvSpPr/>
                <p:nvPr/>
              </p:nvSpPr>
              <p:spPr>
                <a:xfrm>
                  <a:off x="5613642" y="4536470"/>
                  <a:ext cx="2603724" cy="1142426"/>
                </a:xfrm>
                <a:prstGeom prst="rect">
                  <a:avLst/>
                </a:prstGeom>
                <a:noFill/>
                <a:ln>
                  <a:solidFill>
                    <a:srgbClr val="A319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2000" b="1" dirty="0" err="1">
                      <a:solidFill>
                        <a:schemeClr val="tx1"/>
                      </a:solidFill>
                      <a:latin typeface="+mn-ea"/>
                    </a:rPr>
                    <a:t>기계독해</a:t>
                  </a:r>
                  <a:r>
                    <a:rPr kumimoji="1" lang="ko-KR" altLang="en-US" sz="2000" b="1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kumimoji="1" lang="en-US" altLang="ko-KR" sz="2000" b="1" dirty="0">
                      <a:solidFill>
                        <a:schemeClr val="tx1"/>
                      </a:solidFill>
                      <a:latin typeface="+mn-ea"/>
                    </a:rPr>
                    <a:t>API</a:t>
                  </a:r>
                  <a:endParaRPr kumimoji="1" lang="ko-KR" altLang="en-US" sz="20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62" name="십자형[C] 161">
                <a:extLst>
                  <a:ext uri="{FF2B5EF4-FFF2-40B4-BE49-F238E27FC236}">
                    <a16:creationId xmlns:a16="http://schemas.microsoft.com/office/drawing/2014/main" id="{EE54ACDC-C1DA-1E46-AE6E-73B610E05984}"/>
                  </a:ext>
                </a:extLst>
              </p:cNvPr>
              <p:cNvSpPr/>
              <p:nvPr/>
            </p:nvSpPr>
            <p:spPr>
              <a:xfrm>
                <a:off x="7137626" y="3135086"/>
                <a:ext cx="1049311" cy="929366"/>
              </a:xfrm>
              <a:prstGeom prst="plus">
                <a:avLst>
                  <a:gd name="adj" fmla="val 43572"/>
                </a:avLst>
              </a:prstGeom>
              <a:solidFill>
                <a:srgbClr val="A3195C"/>
              </a:solidFill>
              <a:ln>
                <a:solidFill>
                  <a:srgbClr val="A319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+mn-ea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706E2874-6E37-A24B-ABCE-044DAB0D49D4}"/>
                  </a:ext>
                </a:extLst>
              </p:cNvPr>
              <p:cNvSpPr/>
              <p:nvPr/>
            </p:nvSpPr>
            <p:spPr>
              <a:xfrm>
                <a:off x="3813701" y="2104967"/>
                <a:ext cx="2603724" cy="1030119"/>
              </a:xfrm>
              <a:prstGeom prst="rect">
                <a:avLst/>
              </a:prstGeom>
              <a:noFill/>
              <a:ln>
                <a:solidFill>
                  <a:srgbClr val="A319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2000" b="1" dirty="0">
                    <a:solidFill>
                      <a:schemeClr val="tx1"/>
                    </a:solidFill>
                    <a:latin typeface="+mn-ea"/>
                  </a:rPr>
                  <a:t>학습된 </a:t>
                </a:r>
                <a:r>
                  <a:rPr kumimoji="1" lang="ko-KR" altLang="en-US" sz="2000" b="1" dirty="0" err="1">
                    <a:solidFill>
                      <a:schemeClr val="tx1"/>
                    </a:solidFill>
                    <a:latin typeface="+mn-ea"/>
                  </a:rPr>
                  <a:t>구문데이터</a:t>
                </a:r>
                <a:endParaRPr kumimoji="1" lang="ko-KR" altLang="en-US" sz="2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7" name="아래쪽 화살표[D] 166">
                <a:extLst>
                  <a:ext uri="{FF2B5EF4-FFF2-40B4-BE49-F238E27FC236}">
                    <a16:creationId xmlns:a16="http://schemas.microsoft.com/office/drawing/2014/main" id="{9CA3CA54-2F20-D647-98E3-5C0952524F3C}"/>
                  </a:ext>
                </a:extLst>
              </p:cNvPr>
              <p:cNvSpPr/>
              <p:nvPr/>
            </p:nvSpPr>
            <p:spPr>
              <a:xfrm>
                <a:off x="4320081" y="3449720"/>
                <a:ext cx="1550373" cy="634033"/>
              </a:xfrm>
              <a:prstGeom prst="downArrow">
                <a:avLst/>
              </a:prstGeom>
              <a:solidFill>
                <a:srgbClr val="A3195C"/>
              </a:solidFill>
              <a:ln>
                <a:solidFill>
                  <a:srgbClr val="A319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0F4E82-7687-7244-B34C-5958C20B7CBD}"/>
                </a:ext>
              </a:extLst>
            </p:cNvPr>
            <p:cNvGrpSpPr/>
            <p:nvPr/>
          </p:nvGrpSpPr>
          <p:grpSpPr>
            <a:xfrm>
              <a:off x="506848" y="3564429"/>
              <a:ext cx="1410945" cy="648167"/>
              <a:chOff x="-1347416" y="3564429"/>
              <a:chExt cx="2932532" cy="64816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CECFD89-E0A2-B24F-8787-4C4B97E0A1FD}"/>
                  </a:ext>
                </a:extLst>
              </p:cNvPr>
              <p:cNvGrpSpPr/>
              <p:nvPr/>
            </p:nvGrpSpPr>
            <p:grpSpPr>
              <a:xfrm>
                <a:off x="-1347416" y="3564429"/>
                <a:ext cx="2932532" cy="331232"/>
                <a:chOff x="4606011" y="4393124"/>
                <a:chExt cx="2932532" cy="331232"/>
              </a:xfrm>
            </p:grpSpPr>
            <p:cxnSp>
              <p:nvCxnSpPr>
                <p:cNvPr id="168" name="직선 화살표 연결선 167">
                  <a:extLst>
                    <a:ext uri="{FF2B5EF4-FFF2-40B4-BE49-F238E27FC236}">
                      <a16:creationId xmlns:a16="http://schemas.microsoft.com/office/drawing/2014/main" id="{032359DF-EEA7-7643-802B-509397C42C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06011" y="4724354"/>
                  <a:ext cx="2932532" cy="2"/>
                </a:xfrm>
                <a:prstGeom prst="straightConnector1">
                  <a:avLst/>
                </a:prstGeom>
                <a:ln w="63500">
                  <a:solidFill>
                    <a:srgbClr val="A3195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C845F12E-14A1-7F49-B4A1-2093D932423A}"/>
                    </a:ext>
                  </a:extLst>
                </p:cNvPr>
                <p:cNvSpPr txBox="1"/>
                <p:nvPr/>
              </p:nvSpPr>
              <p:spPr>
                <a:xfrm>
                  <a:off x="5180387" y="4393124"/>
                  <a:ext cx="15873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latin typeface="+mn-ea"/>
                      <a:ea typeface="+mn-ea"/>
                    </a:rPr>
                    <a:t>Digital</a:t>
                  </a:r>
                  <a:endParaRPr kumimoji="1" lang="ko-KR" altLang="en-US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90E4D0E-761C-2044-8BDA-927387C2ACFF}"/>
                  </a:ext>
                </a:extLst>
              </p:cNvPr>
              <p:cNvSpPr txBox="1"/>
              <p:nvPr/>
            </p:nvSpPr>
            <p:spPr>
              <a:xfrm>
                <a:off x="-778074" y="3904819"/>
                <a:ext cx="1587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latin typeface="+mn-ea"/>
                    <a:ea typeface="+mn-ea"/>
                  </a:rPr>
                  <a:t>Signal</a:t>
                </a:r>
                <a:endParaRPr kumimoji="1"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01DFD2F3-5D27-7547-9274-05967C08757E}"/>
                </a:ext>
              </a:extLst>
            </p:cNvPr>
            <p:cNvGrpSpPr/>
            <p:nvPr/>
          </p:nvGrpSpPr>
          <p:grpSpPr>
            <a:xfrm>
              <a:off x="506848" y="4508155"/>
              <a:ext cx="1410945" cy="662462"/>
              <a:chOff x="-1347416" y="3564429"/>
              <a:chExt cx="2932532" cy="662462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B0B88740-B2E4-7B4A-96B7-BE8E88864672}"/>
                  </a:ext>
                </a:extLst>
              </p:cNvPr>
              <p:cNvGrpSpPr/>
              <p:nvPr/>
            </p:nvGrpSpPr>
            <p:grpSpPr>
              <a:xfrm>
                <a:off x="-1347416" y="3564429"/>
                <a:ext cx="2932532" cy="331232"/>
                <a:chOff x="4606011" y="4393124"/>
                <a:chExt cx="2932532" cy="331232"/>
              </a:xfrm>
            </p:grpSpPr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153F45C3-E16C-A84D-A7F3-F805F22BB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06011" y="4724354"/>
                  <a:ext cx="2932532" cy="2"/>
                </a:xfrm>
                <a:prstGeom prst="straightConnector1">
                  <a:avLst/>
                </a:prstGeom>
                <a:ln w="63500">
                  <a:solidFill>
                    <a:srgbClr val="A3195C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54FB239-E1F9-5F42-80AC-C52ADCF82E0D}"/>
                    </a:ext>
                  </a:extLst>
                </p:cNvPr>
                <p:cNvSpPr txBox="1"/>
                <p:nvPr/>
              </p:nvSpPr>
              <p:spPr>
                <a:xfrm>
                  <a:off x="5180388" y="4393124"/>
                  <a:ext cx="17613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latin typeface="+mn-ea"/>
                      <a:ea typeface="+mn-ea"/>
                    </a:rPr>
                    <a:t>Analog</a:t>
                  </a:r>
                  <a:endParaRPr kumimoji="1" lang="ko-KR" altLang="en-US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F346A00-EDAD-4946-8EFD-7330ED56D02F}"/>
                  </a:ext>
                </a:extLst>
              </p:cNvPr>
              <p:cNvSpPr txBox="1"/>
              <p:nvPr/>
            </p:nvSpPr>
            <p:spPr>
              <a:xfrm>
                <a:off x="-720906" y="3919114"/>
                <a:ext cx="15873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latin typeface="+mn-ea"/>
                    <a:ea typeface="+mn-ea"/>
                  </a:rPr>
                  <a:t>Signal</a:t>
                </a:r>
                <a:endParaRPr kumimoji="1"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7BC48DE-6EDC-0B47-A58F-9B0679A4DE51}"/>
                </a:ext>
              </a:extLst>
            </p:cNvPr>
            <p:cNvGrpSpPr/>
            <p:nvPr/>
          </p:nvGrpSpPr>
          <p:grpSpPr>
            <a:xfrm>
              <a:off x="431729" y="1438805"/>
              <a:ext cx="1587398" cy="1439370"/>
              <a:chOff x="355529" y="1413405"/>
              <a:chExt cx="1587398" cy="1439370"/>
            </a:xfrm>
          </p:grpSpPr>
          <p:pic>
            <p:nvPicPr>
              <p:cNvPr id="233" name="그래픽 232" descr="무선">
                <a:extLst>
                  <a:ext uri="{FF2B5EF4-FFF2-40B4-BE49-F238E27FC236}">
                    <a16:creationId xmlns:a16="http://schemas.microsoft.com/office/drawing/2014/main" id="{382A1E8A-D5AC-134E-850E-3E0DAFA73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88810" y="141340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C917633F-78CC-2F4B-9ED9-5D024FAAC85A}"/>
                  </a:ext>
                </a:extLst>
              </p:cNvPr>
              <p:cNvSpPr txBox="1"/>
              <p:nvPr/>
            </p:nvSpPr>
            <p:spPr>
              <a:xfrm>
                <a:off x="355529" y="2268000"/>
                <a:ext cx="15873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600" b="1" dirty="0">
                    <a:latin typeface="+mn-ea"/>
                    <a:ea typeface="+mn-ea"/>
                  </a:rPr>
                  <a:t>통신</a:t>
                </a:r>
                <a:endParaRPr kumimoji="1" lang="en-US" altLang="ko-KR" sz="1600" b="1" dirty="0">
                  <a:latin typeface="+mn-ea"/>
                  <a:ea typeface="+mn-ea"/>
                </a:endParaRPr>
              </a:p>
              <a:p>
                <a:pPr algn="ctr"/>
                <a:r>
                  <a:rPr kumimoji="1" lang="en-US" altLang="ko-KR" sz="1600" b="1" dirty="0">
                    <a:latin typeface="+mn-ea"/>
                    <a:ea typeface="+mn-ea"/>
                  </a:rPr>
                  <a:t>(GRPC, HTTP)</a:t>
                </a:r>
                <a:endParaRPr kumimoji="1" lang="ko-KR" altLang="en-US" sz="1600" b="1" dirty="0">
                  <a:latin typeface="+mn-ea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019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13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2" name="Google Shape;168;p19">
            <a:extLst>
              <a:ext uri="{FF2B5EF4-FFF2-40B4-BE49-F238E27FC236}">
                <a16:creationId xmlns:a16="http://schemas.microsoft.com/office/drawing/2014/main" id="{8F0E1601-88A5-DD42-ADAE-9A3229C9489F}"/>
              </a:ext>
            </a:extLst>
          </p:cNvPr>
          <p:cNvSpPr/>
          <p:nvPr/>
        </p:nvSpPr>
        <p:spPr>
          <a:xfrm>
            <a:off x="1873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000"/>
            </a:pPr>
            <a:r>
              <a:rPr lang="en-US" altLang="ko-KR" sz="2800" b="1" dirty="0">
                <a:solidFill>
                  <a:srgbClr val="F2F2F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00. </a:t>
            </a:r>
            <a:r>
              <a:rPr lang="ko-KR" altLang="en-US" sz="2800" b="1" dirty="0">
                <a:solidFill>
                  <a:srgbClr val="F2F2F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음성인식</a:t>
            </a:r>
            <a:r>
              <a:rPr lang="en-US" altLang="ko-KR" sz="2800" b="1" dirty="0">
                <a:solidFill>
                  <a:srgbClr val="F2F2F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  </a:t>
            </a:r>
            <a:r>
              <a:rPr lang="ko-KR" altLang="en-US" sz="2800" b="1" dirty="0">
                <a:solidFill>
                  <a:srgbClr val="F2F2F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기존 </a:t>
            </a:r>
            <a:r>
              <a:rPr lang="en-US" altLang="ko-KR" sz="2800" b="1" dirty="0">
                <a:solidFill>
                  <a:srgbClr val="F2F2F2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API</a:t>
            </a:r>
            <a:endParaRPr lang="ko-KR" altLang="en-US" sz="2800" b="1" dirty="0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cxnSp>
        <p:nvCxnSpPr>
          <p:cNvPr id="13" name="Google Shape;170;p19">
            <a:extLst>
              <a:ext uri="{FF2B5EF4-FFF2-40B4-BE49-F238E27FC236}">
                <a16:creationId xmlns:a16="http://schemas.microsoft.com/office/drawing/2014/main" id="{99769480-97FE-8A4B-8BE3-0E04624986D0}"/>
              </a:ext>
            </a:extLst>
          </p:cNvPr>
          <p:cNvCxnSpPr>
            <a:cxnSpLocks/>
          </p:cNvCxnSpPr>
          <p:nvPr/>
        </p:nvCxnSpPr>
        <p:spPr>
          <a:xfrm flipH="1">
            <a:off x="2109951" y="1715"/>
            <a:ext cx="2100" cy="5760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874F73-1F8B-CE4A-9AB7-72B9E1AAA95C}"/>
              </a:ext>
            </a:extLst>
          </p:cNvPr>
          <p:cNvGrpSpPr/>
          <p:nvPr/>
        </p:nvGrpSpPr>
        <p:grpSpPr>
          <a:xfrm>
            <a:off x="511126" y="1007362"/>
            <a:ext cx="11169748" cy="4930829"/>
            <a:chOff x="211016" y="1081183"/>
            <a:chExt cx="11611512" cy="493082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D034D4D-C3CD-8B44-8C4F-C364AF517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16" y="1144421"/>
              <a:ext cx="11611512" cy="294055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6019730-D038-5E4D-85D7-F4DC269BF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016" y="4084975"/>
              <a:ext cx="8868312" cy="192703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1F6185C-87FE-0E43-9945-7CC40BB2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9328" y="4084975"/>
              <a:ext cx="2743200" cy="1863799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F0126B9-DDC5-7C48-8FE4-D0D130F614C9}"/>
                </a:ext>
              </a:extLst>
            </p:cNvPr>
            <p:cNvSpPr/>
            <p:nvPr/>
          </p:nvSpPr>
          <p:spPr>
            <a:xfrm>
              <a:off x="211016" y="1081183"/>
              <a:ext cx="11611512" cy="4867591"/>
            </a:xfrm>
            <a:prstGeom prst="rect">
              <a:avLst/>
            </a:prstGeom>
            <a:noFill/>
            <a:ln w="44450">
              <a:solidFill>
                <a:srgbClr val="A31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935CD2ED-B2BC-D745-BED9-B691D0F41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16" y="4084975"/>
              <a:ext cx="11611512" cy="0"/>
            </a:xfrm>
            <a:prstGeom prst="line">
              <a:avLst/>
            </a:prstGeom>
            <a:ln w="31750">
              <a:solidFill>
                <a:srgbClr val="A31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0" y="0"/>
            <a:ext cx="12192000" cy="597712"/>
            <a:chOff x="0" y="0"/>
            <a:chExt cx="12192000" cy="597712"/>
          </a:xfrm>
        </p:grpSpPr>
        <p:sp>
          <p:nvSpPr>
            <p:cNvPr id="17" name="Google Shape;271;p24"/>
            <p:cNvSpPr/>
            <p:nvPr/>
          </p:nvSpPr>
          <p:spPr>
            <a:xfrm>
              <a:off x="0" y="0"/>
              <a:ext cx="12192000" cy="576000"/>
            </a:xfrm>
            <a:prstGeom prst="rect">
              <a:avLst/>
            </a:prstGeom>
            <a:solidFill>
              <a:srgbClr val="A319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0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2. 기술 개발</a:t>
              </a:r>
              <a:r>
                <a:rPr lang="en-US" alt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	KT </a:t>
              </a:r>
              <a:r>
                <a:rPr lang="ko-KR" altLang="en-US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음성인식 </a:t>
              </a:r>
              <a:r>
                <a:rPr lang="en-US" alt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Dictionary</a:t>
              </a:r>
              <a:endParaRPr sz="2400" b="0" i="0" u="none" strike="noStrike" cap="none" dirty="0">
                <a:solidFill>
                  <a:srgbClr val="000000"/>
                </a:solidFill>
                <a:latin typeface="Song Myung" panose="020B0600000101010101" charset="0"/>
                <a:ea typeface="Song Myung" panose="020B0600000101010101" charset="0"/>
                <a:sym typeface="Arial"/>
              </a:endParaRPr>
            </a:p>
          </p:txBody>
        </p:sp>
        <p:cxnSp>
          <p:nvCxnSpPr>
            <p:cNvPr id="18" name="Google Shape;170;p19"/>
            <p:cNvCxnSpPr/>
            <p:nvPr/>
          </p:nvCxnSpPr>
          <p:spPr>
            <a:xfrm flipH="1">
              <a:off x="1791307" y="21712"/>
              <a:ext cx="2100" cy="57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41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14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13" name="Google Shape;170;p19">
            <a:extLst>
              <a:ext uri="{FF2B5EF4-FFF2-40B4-BE49-F238E27FC236}">
                <a16:creationId xmlns:a16="http://schemas.microsoft.com/office/drawing/2014/main" id="{99769480-97FE-8A4B-8BE3-0E04624986D0}"/>
              </a:ext>
            </a:extLst>
          </p:cNvPr>
          <p:cNvCxnSpPr>
            <a:cxnSpLocks/>
          </p:cNvCxnSpPr>
          <p:nvPr/>
        </p:nvCxnSpPr>
        <p:spPr>
          <a:xfrm flipH="1">
            <a:off x="2109951" y="1715"/>
            <a:ext cx="2100" cy="5760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F5A6E7D-8BF2-2C43-9CED-714B6CDED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78" y="934406"/>
            <a:ext cx="11291643" cy="498918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0" y="0"/>
            <a:ext cx="12192000" cy="597712"/>
            <a:chOff x="0" y="0"/>
            <a:chExt cx="12192000" cy="597712"/>
          </a:xfrm>
        </p:grpSpPr>
        <p:sp>
          <p:nvSpPr>
            <p:cNvPr id="8" name="Google Shape;271;p24"/>
            <p:cNvSpPr/>
            <p:nvPr/>
          </p:nvSpPr>
          <p:spPr>
            <a:xfrm>
              <a:off x="0" y="0"/>
              <a:ext cx="12192000" cy="576000"/>
            </a:xfrm>
            <a:prstGeom prst="rect">
              <a:avLst/>
            </a:prstGeom>
            <a:solidFill>
              <a:srgbClr val="A319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0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2. 기술 개발</a:t>
              </a:r>
              <a:r>
                <a:rPr lang="en-US" alt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	KT API </a:t>
              </a:r>
              <a:r>
                <a:rPr lang="ko-KR" altLang="en-US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문제점</a:t>
              </a:r>
              <a:endParaRPr sz="2400" b="0" i="0" u="none" strike="noStrike" cap="none" dirty="0">
                <a:solidFill>
                  <a:srgbClr val="000000"/>
                </a:solidFill>
                <a:latin typeface="Song Myung" panose="020B0600000101010101" charset="0"/>
                <a:ea typeface="Song Myung" panose="020B0600000101010101" charset="0"/>
                <a:sym typeface="Arial"/>
              </a:endParaRPr>
            </a:p>
          </p:txBody>
        </p:sp>
        <p:cxnSp>
          <p:nvCxnSpPr>
            <p:cNvPr id="9" name="Google Shape;170;p19"/>
            <p:cNvCxnSpPr/>
            <p:nvPr/>
          </p:nvCxnSpPr>
          <p:spPr>
            <a:xfrm flipH="1">
              <a:off x="1791307" y="21712"/>
              <a:ext cx="2100" cy="57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94481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15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9294BA-8276-744D-98D6-769D114369F2}"/>
              </a:ext>
            </a:extLst>
          </p:cNvPr>
          <p:cNvGrpSpPr/>
          <p:nvPr/>
        </p:nvGrpSpPr>
        <p:grpSpPr>
          <a:xfrm>
            <a:off x="511126" y="1743045"/>
            <a:ext cx="11169748" cy="4025018"/>
            <a:chOff x="511126" y="900331"/>
            <a:chExt cx="11169748" cy="5469223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E0F29D5E-C32F-C94A-8822-9FC0EBD28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126" y="998808"/>
              <a:ext cx="5584874" cy="5345893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DF16248E-5CF9-AF4D-BB29-2D934946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998807"/>
              <a:ext cx="5584874" cy="534589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2DE6D68-28CE-2F4E-894F-6CDD9A28213F}"/>
                </a:ext>
              </a:extLst>
            </p:cNvPr>
            <p:cNvSpPr/>
            <p:nvPr/>
          </p:nvSpPr>
          <p:spPr>
            <a:xfrm>
              <a:off x="511126" y="900331"/>
              <a:ext cx="11169748" cy="5469223"/>
            </a:xfrm>
            <a:prstGeom prst="rect">
              <a:avLst/>
            </a:prstGeom>
            <a:noFill/>
            <a:ln w="44450">
              <a:solidFill>
                <a:srgbClr val="A31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F31E64DC-0456-C848-AC0F-B94330A3D382}"/>
                </a:ext>
              </a:extLst>
            </p:cNvPr>
            <p:cNvCxnSpPr>
              <a:stCxn id="2" idx="0"/>
              <a:endCxn id="2" idx="2"/>
            </p:cNvCxnSpPr>
            <p:nvPr/>
          </p:nvCxnSpPr>
          <p:spPr>
            <a:xfrm>
              <a:off x="6096000" y="900331"/>
              <a:ext cx="0" cy="5469223"/>
            </a:xfrm>
            <a:prstGeom prst="line">
              <a:avLst/>
            </a:prstGeom>
            <a:ln w="31750">
              <a:solidFill>
                <a:srgbClr val="A319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Google Shape;170;p19">
            <a:extLst>
              <a:ext uri="{FF2B5EF4-FFF2-40B4-BE49-F238E27FC236}">
                <a16:creationId xmlns:a16="http://schemas.microsoft.com/office/drawing/2014/main" id="{2B7FD292-72E1-DE4E-915D-D4487149041B}"/>
              </a:ext>
            </a:extLst>
          </p:cNvPr>
          <p:cNvCxnSpPr/>
          <p:nvPr/>
        </p:nvCxnSpPr>
        <p:spPr>
          <a:xfrm flipH="1">
            <a:off x="1626715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170;p19">
            <a:extLst>
              <a:ext uri="{FF2B5EF4-FFF2-40B4-BE49-F238E27FC236}">
                <a16:creationId xmlns:a16="http://schemas.microsoft.com/office/drawing/2014/main" id="{A45C7DEF-2EE6-1F4A-BF86-4D8777E9AEF1}"/>
              </a:ext>
            </a:extLst>
          </p:cNvPr>
          <p:cNvCxnSpPr/>
          <p:nvPr/>
        </p:nvCxnSpPr>
        <p:spPr>
          <a:xfrm flipH="1">
            <a:off x="1668919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170;p19">
            <a:extLst>
              <a:ext uri="{FF2B5EF4-FFF2-40B4-BE49-F238E27FC236}">
                <a16:creationId xmlns:a16="http://schemas.microsoft.com/office/drawing/2014/main" id="{67BABDDE-D57A-A948-A80B-0355602B03A8}"/>
              </a:ext>
            </a:extLst>
          </p:cNvPr>
          <p:cNvCxnSpPr/>
          <p:nvPr/>
        </p:nvCxnSpPr>
        <p:spPr>
          <a:xfrm flipH="1">
            <a:off x="1640783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70;p19">
            <a:extLst>
              <a:ext uri="{FF2B5EF4-FFF2-40B4-BE49-F238E27FC236}">
                <a16:creationId xmlns:a16="http://schemas.microsoft.com/office/drawing/2014/main" id="{4EE1DBE4-09A8-3B4C-BB6D-F0A8CB6C8963}"/>
              </a:ext>
            </a:extLst>
          </p:cNvPr>
          <p:cNvCxnSpPr>
            <a:cxnSpLocks/>
          </p:cNvCxnSpPr>
          <p:nvPr/>
        </p:nvCxnSpPr>
        <p:spPr>
          <a:xfrm flipH="1">
            <a:off x="2109951" y="1715"/>
            <a:ext cx="2100" cy="5760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" name="그룹 17"/>
          <p:cNvGrpSpPr/>
          <p:nvPr/>
        </p:nvGrpSpPr>
        <p:grpSpPr>
          <a:xfrm>
            <a:off x="0" y="0"/>
            <a:ext cx="12192000" cy="597712"/>
            <a:chOff x="0" y="0"/>
            <a:chExt cx="12192000" cy="597712"/>
          </a:xfrm>
        </p:grpSpPr>
        <p:sp>
          <p:nvSpPr>
            <p:cNvPr id="19" name="Google Shape;271;p24"/>
            <p:cNvSpPr/>
            <p:nvPr/>
          </p:nvSpPr>
          <p:spPr>
            <a:xfrm>
              <a:off x="0" y="0"/>
              <a:ext cx="12192000" cy="576000"/>
            </a:xfrm>
            <a:prstGeom prst="rect">
              <a:avLst/>
            </a:prstGeom>
            <a:solidFill>
              <a:srgbClr val="A319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0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2. 기술 개발</a:t>
              </a:r>
              <a:r>
                <a:rPr lang="en-US" alt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	KT API </a:t>
              </a:r>
              <a:r>
                <a:rPr lang="ko-KR" altLang="en-US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문제 해결방안</a:t>
              </a:r>
              <a:endParaRPr sz="2400" b="0" i="0" u="none" strike="noStrike" cap="none" dirty="0">
                <a:solidFill>
                  <a:srgbClr val="000000"/>
                </a:solidFill>
                <a:latin typeface="Song Myung" panose="020B0600000101010101" charset="0"/>
                <a:ea typeface="Song Myung" panose="020B0600000101010101" charset="0"/>
                <a:sym typeface="Arial"/>
              </a:endParaRPr>
            </a:p>
          </p:txBody>
        </p:sp>
        <p:cxnSp>
          <p:nvCxnSpPr>
            <p:cNvPr id="20" name="Google Shape;170;p19"/>
            <p:cNvCxnSpPr/>
            <p:nvPr/>
          </p:nvCxnSpPr>
          <p:spPr>
            <a:xfrm flipH="1">
              <a:off x="1791307" y="21712"/>
              <a:ext cx="2100" cy="57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" name="TextBox 2"/>
          <p:cNvSpPr txBox="1"/>
          <p:nvPr/>
        </p:nvSpPr>
        <p:spPr>
          <a:xfrm>
            <a:off x="511126" y="996015"/>
            <a:ext cx="4298266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  <a:ea typeface="+mn-ea"/>
              </a:rPr>
              <a:t>KT API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사용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  <a:ea typeface="+mn-ea"/>
              </a:rPr>
              <a:t>+ New Coding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2960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16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13" name="Google Shape;170;p19">
            <a:extLst>
              <a:ext uri="{FF2B5EF4-FFF2-40B4-BE49-F238E27FC236}">
                <a16:creationId xmlns:a16="http://schemas.microsoft.com/office/drawing/2014/main" id="{99769480-97FE-8A4B-8BE3-0E04624986D0}"/>
              </a:ext>
            </a:extLst>
          </p:cNvPr>
          <p:cNvCxnSpPr>
            <a:cxnSpLocks/>
          </p:cNvCxnSpPr>
          <p:nvPr/>
        </p:nvCxnSpPr>
        <p:spPr>
          <a:xfrm flipH="1">
            <a:off x="2109951" y="1715"/>
            <a:ext cx="2100" cy="5760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" name="그룹 6"/>
          <p:cNvGrpSpPr/>
          <p:nvPr/>
        </p:nvGrpSpPr>
        <p:grpSpPr>
          <a:xfrm>
            <a:off x="0" y="0"/>
            <a:ext cx="12192000" cy="597712"/>
            <a:chOff x="0" y="0"/>
            <a:chExt cx="12192000" cy="597712"/>
          </a:xfrm>
        </p:grpSpPr>
        <p:sp>
          <p:nvSpPr>
            <p:cNvPr id="8" name="Google Shape;271;p24"/>
            <p:cNvSpPr/>
            <p:nvPr/>
          </p:nvSpPr>
          <p:spPr>
            <a:xfrm>
              <a:off x="0" y="0"/>
              <a:ext cx="12192000" cy="576000"/>
            </a:xfrm>
            <a:prstGeom prst="rect">
              <a:avLst/>
            </a:prstGeom>
            <a:solidFill>
              <a:srgbClr val="A319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/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0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2. 기술 개발</a:t>
              </a:r>
              <a:r>
                <a:rPr lang="en-US" alt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	KT API </a:t>
              </a:r>
              <a:r>
                <a:rPr lang="ko-KR" altLang="en-US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문제 해결방안</a:t>
              </a:r>
              <a:endParaRPr sz="2400" b="0" i="0" u="none" strike="noStrike" cap="none" dirty="0">
                <a:solidFill>
                  <a:srgbClr val="000000"/>
                </a:solidFill>
                <a:latin typeface="Song Myung" panose="020B0600000101010101" charset="0"/>
                <a:ea typeface="Song Myung" panose="020B0600000101010101" charset="0"/>
                <a:sym typeface="Arial"/>
              </a:endParaRPr>
            </a:p>
          </p:txBody>
        </p:sp>
        <p:cxnSp>
          <p:nvCxnSpPr>
            <p:cNvPr id="9" name="Google Shape;170;p19"/>
            <p:cNvCxnSpPr/>
            <p:nvPr/>
          </p:nvCxnSpPr>
          <p:spPr>
            <a:xfrm flipH="1">
              <a:off x="1791307" y="21712"/>
              <a:ext cx="2100" cy="57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B9FB534-8040-7A40-9E7D-42D4114544B1}"/>
              </a:ext>
            </a:extLst>
          </p:cNvPr>
          <p:cNvGrpSpPr/>
          <p:nvPr/>
        </p:nvGrpSpPr>
        <p:grpSpPr>
          <a:xfrm>
            <a:off x="525266" y="1763042"/>
            <a:ext cx="11141468" cy="4025018"/>
            <a:chOff x="184466" y="1065304"/>
            <a:chExt cx="11141468" cy="47453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72A69F5-C16A-B24C-B5D9-A33931DC4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5900" y="1065304"/>
              <a:ext cx="5740034" cy="4655842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26696C7-C425-F84E-9394-F6BB35B29BCC}"/>
                </a:ext>
              </a:extLst>
            </p:cNvPr>
            <p:cNvGrpSpPr/>
            <p:nvPr/>
          </p:nvGrpSpPr>
          <p:grpSpPr>
            <a:xfrm>
              <a:off x="184466" y="1065304"/>
              <a:ext cx="5401434" cy="4745300"/>
              <a:chOff x="2223425" y="-1257300"/>
              <a:chExt cx="8890000" cy="95631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590AF8A-9651-A74A-B51E-34ED56D5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3425" y="-1257300"/>
                <a:ext cx="8890000" cy="52578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971DC62-B665-7B4A-9CF1-6FDD18F06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3425" y="4000500"/>
                <a:ext cx="8890000" cy="4305300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EE6A75-DBBE-8D4A-BDE5-66D6FAAEF2C3}"/>
              </a:ext>
            </a:extLst>
          </p:cNvPr>
          <p:cNvSpPr/>
          <p:nvPr/>
        </p:nvSpPr>
        <p:spPr>
          <a:xfrm>
            <a:off x="511126" y="1743045"/>
            <a:ext cx="11169748" cy="4025018"/>
          </a:xfrm>
          <a:prstGeom prst="rect">
            <a:avLst/>
          </a:prstGeom>
          <a:noFill/>
          <a:ln w="44450">
            <a:solidFill>
              <a:srgbClr val="A319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25D7ABB-3921-4C4E-B141-20404E51BD71}"/>
              </a:ext>
            </a:extLst>
          </p:cNvPr>
          <p:cNvCxnSpPr/>
          <p:nvPr/>
        </p:nvCxnSpPr>
        <p:spPr>
          <a:xfrm>
            <a:off x="5977500" y="1763042"/>
            <a:ext cx="0" cy="4025018"/>
          </a:xfrm>
          <a:prstGeom prst="line">
            <a:avLst/>
          </a:prstGeom>
          <a:ln w="31750">
            <a:solidFill>
              <a:srgbClr val="A319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DB26BF-5B32-0340-A347-E248BC722BC6}"/>
              </a:ext>
            </a:extLst>
          </p:cNvPr>
          <p:cNvSpPr txBox="1"/>
          <p:nvPr/>
        </p:nvSpPr>
        <p:spPr>
          <a:xfrm>
            <a:off x="511126" y="996015"/>
            <a:ext cx="5413474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  <a:ea typeface="+mn-ea"/>
              </a:rPr>
              <a:t>ETRI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  <a:ea typeface="+mn-ea"/>
              </a:rPr>
              <a:t>기계독해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  <a:ea typeface="+mn-ea"/>
              </a:rPr>
              <a:t>API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사용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  <a:ea typeface="+mn-ea"/>
              </a:rPr>
              <a:t>+ New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  <a:ea typeface="+mn-ea"/>
              </a:rPr>
              <a:t>Coding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207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17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92" name="Google Shape;170;p19">
            <a:extLst>
              <a:ext uri="{FF2B5EF4-FFF2-40B4-BE49-F238E27FC236}">
                <a16:creationId xmlns:a16="http://schemas.microsoft.com/office/drawing/2014/main" id="{2B7FD292-72E1-DE4E-915D-D4487149041B}"/>
              </a:ext>
            </a:extLst>
          </p:cNvPr>
          <p:cNvCxnSpPr/>
          <p:nvPr/>
        </p:nvCxnSpPr>
        <p:spPr>
          <a:xfrm flipH="1">
            <a:off x="1626715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170;p19">
            <a:extLst>
              <a:ext uri="{FF2B5EF4-FFF2-40B4-BE49-F238E27FC236}">
                <a16:creationId xmlns:a16="http://schemas.microsoft.com/office/drawing/2014/main" id="{A45C7DEF-2EE6-1F4A-BF86-4D8777E9AEF1}"/>
              </a:ext>
            </a:extLst>
          </p:cNvPr>
          <p:cNvCxnSpPr/>
          <p:nvPr/>
        </p:nvCxnSpPr>
        <p:spPr>
          <a:xfrm flipH="1">
            <a:off x="1668919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170;p19">
            <a:extLst>
              <a:ext uri="{FF2B5EF4-FFF2-40B4-BE49-F238E27FC236}">
                <a16:creationId xmlns:a16="http://schemas.microsoft.com/office/drawing/2014/main" id="{67BABDDE-D57A-A948-A80B-0355602B03A8}"/>
              </a:ext>
            </a:extLst>
          </p:cNvPr>
          <p:cNvCxnSpPr/>
          <p:nvPr/>
        </p:nvCxnSpPr>
        <p:spPr>
          <a:xfrm flipH="1">
            <a:off x="1640783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70;p19">
            <a:extLst>
              <a:ext uri="{FF2B5EF4-FFF2-40B4-BE49-F238E27FC236}">
                <a16:creationId xmlns:a16="http://schemas.microsoft.com/office/drawing/2014/main" id="{4EE1DBE4-09A8-3B4C-BB6D-F0A8CB6C8963}"/>
              </a:ext>
            </a:extLst>
          </p:cNvPr>
          <p:cNvCxnSpPr>
            <a:cxnSpLocks/>
          </p:cNvCxnSpPr>
          <p:nvPr/>
        </p:nvCxnSpPr>
        <p:spPr>
          <a:xfrm flipH="1">
            <a:off x="2109951" y="1715"/>
            <a:ext cx="2100" cy="5760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4498E55-0CE3-644F-9B24-25CA0D2C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78" y="934406"/>
            <a:ext cx="11291643" cy="498918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12192000" cy="597712"/>
            <a:chOff x="0" y="0"/>
            <a:chExt cx="12192000" cy="597712"/>
          </a:xfrm>
        </p:grpSpPr>
        <p:sp>
          <p:nvSpPr>
            <p:cNvPr id="11" name="Google Shape;271;p24"/>
            <p:cNvSpPr/>
            <p:nvPr/>
          </p:nvSpPr>
          <p:spPr>
            <a:xfrm>
              <a:off x="0" y="0"/>
              <a:ext cx="12192000" cy="576000"/>
            </a:xfrm>
            <a:prstGeom prst="rect">
              <a:avLst/>
            </a:prstGeom>
            <a:solidFill>
              <a:srgbClr val="A319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0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2. 기술 개발</a:t>
              </a:r>
              <a:r>
                <a:rPr lang="en-US" alt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	</a:t>
              </a:r>
              <a:r>
                <a:rPr lang="ko-KR" altLang="en-US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문제해결 후 </a:t>
              </a:r>
              <a:r>
                <a:rPr lang="ko-KR" altLang="en-US" sz="2400" b="1" dirty="0" err="1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출력결과</a:t>
              </a:r>
              <a:endParaRPr sz="2400" b="0" i="0" u="none" strike="noStrike" cap="none" dirty="0">
                <a:solidFill>
                  <a:srgbClr val="000000"/>
                </a:solidFill>
                <a:latin typeface="Song Myung" panose="020B0600000101010101" charset="0"/>
                <a:ea typeface="Song Myung" panose="020B0600000101010101" charset="0"/>
                <a:sym typeface="Arial"/>
              </a:endParaRPr>
            </a:p>
          </p:txBody>
        </p:sp>
        <p:cxnSp>
          <p:nvCxnSpPr>
            <p:cNvPr id="12" name="Google Shape;170;p19"/>
            <p:cNvCxnSpPr/>
            <p:nvPr/>
          </p:nvCxnSpPr>
          <p:spPr>
            <a:xfrm flipH="1">
              <a:off x="1791307" y="21712"/>
              <a:ext cx="2100" cy="57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89552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18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11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92" name="Google Shape;170;p19">
            <a:extLst>
              <a:ext uri="{FF2B5EF4-FFF2-40B4-BE49-F238E27FC236}">
                <a16:creationId xmlns:a16="http://schemas.microsoft.com/office/drawing/2014/main" id="{2B7FD292-72E1-DE4E-915D-D4487149041B}"/>
              </a:ext>
            </a:extLst>
          </p:cNvPr>
          <p:cNvCxnSpPr/>
          <p:nvPr/>
        </p:nvCxnSpPr>
        <p:spPr>
          <a:xfrm flipH="1">
            <a:off x="1626715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170;p19">
            <a:extLst>
              <a:ext uri="{FF2B5EF4-FFF2-40B4-BE49-F238E27FC236}">
                <a16:creationId xmlns:a16="http://schemas.microsoft.com/office/drawing/2014/main" id="{A45C7DEF-2EE6-1F4A-BF86-4D8777E9AEF1}"/>
              </a:ext>
            </a:extLst>
          </p:cNvPr>
          <p:cNvCxnSpPr/>
          <p:nvPr/>
        </p:nvCxnSpPr>
        <p:spPr>
          <a:xfrm flipH="1">
            <a:off x="1668919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170;p19">
            <a:extLst>
              <a:ext uri="{FF2B5EF4-FFF2-40B4-BE49-F238E27FC236}">
                <a16:creationId xmlns:a16="http://schemas.microsoft.com/office/drawing/2014/main" id="{67BABDDE-D57A-A948-A80B-0355602B03A8}"/>
              </a:ext>
            </a:extLst>
          </p:cNvPr>
          <p:cNvCxnSpPr/>
          <p:nvPr/>
        </p:nvCxnSpPr>
        <p:spPr>
          <a:xfrm flipH="1">
            <a:off x="1640783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70;p19">
            <a:extLst>
              <a:ext uri="{FF2B5EF4-FFF2-40B4-BE49-F238E27FC236}">
                <a16:creationId xmlns:a16="http://schemas.microsoft.com/office/drawing/2014/main" id="{4EE1DBE4-09A8-3B4C-BB6D-F0A8CB6C8963}"/>
              </a:ext>
            </a:extLst>
          </p:cNvPr>
          <p:cNvCxnSpPr>
            <a:cxnSpLocks/>
          </p:cNvCxnSpPr>
          <p:nvPr/>
        </p:nvCxnSpPr>
        <p:spPr>
          <a:xfrm flipH="1">
            <a:off x="2109951" y="1715"/>
            <a:ext cx="2100" cy="57600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DB00064-9351-654E-8ED9-74641ED45F89}"/>
              </a:ext>
            </a:extLst>
          </p:cNvPr>
          <p:cNvGrpSpPr/>
          <p:nvPr/>
        </p:nvGrpSpPr>
        <p:grpSpPr>
          <a:xfrm>
            <a:off x="756188" y="1474507"/>
            <a:ext cx="10679624" cy="3771118"/>
            <a:chOff x="55051" y="1078083"/>
            <a:chExt cx="10679624" cy="377111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D8C4B9D-5B8B-1C41-BB88-F8ECC6A327C7}"/>
                </a:ext>
              </a:extLst>
            </p:cNvPr>
            <p:cNvSpPr/>
            <p:nvPr/>
          </p:nvSpPr>
          <p:spPr>
            <a:xfrm>
              <a:off x="4628975" y="1078083"/>
              <a:ext cx="2934050" cy="980980"/>
            </a:xfrm>
            <a:prstGeom prst="rect">
              <a:avLst/>
            </a:prstGeom>
            <a:noFill/>
            <a:ln w="38100">
              <a:solidFill>
                <a:srgbClr val="A31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800" b="1" dirty="0" err="1"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호출어</a:t>
              </a:r>
              <a:r>
                <a:rPr kumimoji="1" lang="ko-KR" altLang="en-US" sz="2800" b="1" dirty="0"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 </a:t>
              </a:r>
              <a:r>
                <a:rPr kumimoji="1" lang="ko-KR" altLang="en-US" sz="2800" b="1" dirty="0" err="1"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인식부분</a:t>
              </a:r>
              <a:endParaRPr kumimoji="1" lang="ko-KR" altLang="en-US" sz="2800" b="1" dirty="0">
                <a:solidFill>
                  <a:schemeClr val="tx1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32EEB34-0AC7-6E4B-8A83-AD31418918DE}"/>
                </a:ext>
              </a:extLst>
            </p:cNvPr>
            <p:cNvGrpSpPr/>
            <p:nvPr/>
          </p:nvGrpSpPr>
          <p:grpSpPr>
            <a:xfrm>
              <a:off x="55051" y="2525001"/>
              <a:ext cx="4109800" cy="776868"/>
              <a:chOff x="3194391" y="1530265"/>
              <a:chExt cx="1997613" cy="776868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4F721D9-A2AA-ED41-BCF0-0AAEC23FAD91}"/>
                  </a:ext>
                </a:extLst>
              </p:cNvPr>
              <p:cNvSpPr/>
              <p:nvPr/>
            </p:nvSpPr>
            <p:spPr>
              <a:xfrm>
                <a:off x="3272277" y="1530265"/>
                <a:ext cx="1841842" cy="776868"/>
              </a:xfrm>
              <a:prstGeom prst="rect">
                <a:avLst/>
              </a:prstGeom>
              <a:noFill/>
              <a:ln w="38100">
                <a:solidFill>
                  <a:srgbClr val="A319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575ED96-D3F2-6142-95A0-116547984658}"/>
                  </a:ext>
                </a:extLst>
              </p:cNvPr>
              <p:cNvSpPr txBox="1"/>
              <p:nvPr/>
            </p:nvSpPr>
            <p:spPr>
              <a:xfrm>
                <a:off x="3194391" y="1756714"/>
                <a:ext cx="19976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기존 </a:t>
                </a:r>
                <a:r>
                  <a:rPr kumimoji="1" lang="en-US" altLang="ko-KR" sz="2000" b="1" dirty="0"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API </a:t>
                </a:r>
                <a:r>
                  <a:rPr kumimoji="1" lang="ko-KR" altLang="en-US" sz="2000" b="1" dirty="0"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사용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581C88B-4A5A-DA4E-AA96-3A2775A1A3AF}"/>
                </a:ext>
              </a:extLst>
            </p:cNvPr>
            <p:cNvGrpSpPr/>
            <p:nvPr/>
          </p:nvGrpSpPr>
          <p:grpSpPr>
            <a:xfrm>
              <a:off x="215289" y="4072333"/>
              <a:ext cx="3789324" cy="776868"/>
              <a:chOff x="5418626" y="1556062"/>
              <a:chExt cx="2743200" cy="776868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B712021-5201-4045-87B9-0919B6CFBB63}"/>
                  </a:ext>
                </a:extLst>
              </p:cNvPr>
              <p:cNvSpPr txBox="1"/>
              <p:nvPr/>
            </p:nvSpPr>
            <p:spPr>
              <a:xfrm>
                <a:off x="5418626" y="1756714"/>
                <a:ext cx="2743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2000" b="1" dirty="0"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API + New Coding</a:t>
                </a:r>
                <a:endParaRPr kumimoji="1" lang="ko-KR" altLang="en-US" sz="20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EC803DF-223B-5246-A43A-1F56E5EEB922}"/>
                  </a:ext>
                </a:extLst>
              </p:cNvPr>
              <p:cNvSpPr/>
              <p:nvPr/>
            </p:nvSpPr>
            <p:spPr>
              <a:xfrm>
                <a:off x="5418626" y="1556062"/>
                <a:ext cx="2743200" cy="776868"/>
              </a:xfrm>
              <a:prstGeom prst="rect">
                <a:avLst/>
              </a:prstGeom>
              <a:noFill/>
              <a:ln w="38100">
                <a:solidFill>
                  <a:srgbClr val="A319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54FCF32-2FCD-5B4A-A888-3CEE3BF2CD00}"/>
                </a:ext>
              </a:extLst>
            </p:cNvPr>
            <p:cNvSpPr/>
            <p:nvPr/>
          </p:nvSpPr>
          <p:spPr>
            <a:xfrm>
              <a:off x="7800625" y="1078083"/>
              <a:ext cx="2934050" cy="980980"/>
            </a:xfrm>
            <a:prstGeom prst="rect">
              <a:avLst/>
            </a:prstGeom>
            <a:noFill/>
            <a:ln w="38100">
              <a:solidFill>
                <a:srgbClr val="A319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800" b="1" dirty="0">
                  <a:solidFill>
                    <a:schemeClr val="tx1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질문 답변 부분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0515" y="-21712"/>
            <a:ext cx="12192000" cy="597712"/>
            <a:chOff x="0" y="0"/>
            <a:chExt cx="12192000" cy="597712"/>
          </a:xfrm>
        </p:grpSpPr>
        <p:sp>
          <p:nvSpPr>
            <p:cNvPr id="23" name="Google Shape;271;p24"/>
            <p:cNvSpPr/>
            <p:nvPr/>
          </p:nvSpPr>
          <p:spPr>
            <a:xfrm>
              <a:off x="0" y="0"/>
              <a:ext cx="12192000" cy="576000"/>
            </a:xfrm>
            <a:prstGeom prst="rect">
              <a:avLst/>
            </a:prstGeom>
            <a:solidFill>
              <a:srgbClr val="A319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  <a:sym typeface="Arial"/>
                </a:rPr>
                <a:t>0</a:t>
              </a:r>
              <a:r>
                <a:rPr 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2. 기술 개발</a:t>
              </a:r>
              <a:r>
                <a:rPr lang="en-US" altLang="ko-KR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	</a:t>
              </a:r>
              <a:r>
                <a:rPr lang="ko-KR" altLang="en-US" sz="2400" b="1" dirty="0">
                  <a:solidFill>
                    <a:srgbClr val="F2F2F2"/>
                  </a:solidFill>
                  <a:latin typeface="Song Myung" panose="020B0600000101010101" charset="0"/>
                  <a:ea typeface="Song Myung" panose="020B0600000101010101" charset="0"/>
                </a:rPr>
                <a:t>음성 인식 개선 전후 비교</a:t>
              </a:r>
              <a:endParaRPr sz="2400" b="0" i="0" u="none" strike="noStrike" cap="none" dirty="0">
                <a:solidFill>
                  <a:srgbClr val="000000"/>
                </a:solidFill>
                <a:latin typeface="Song Myung" panose="020B0600000101010101" charset="0"/>
                <a:ea typeface="Song Myung" panose="020B0600000101010101" charset="0"/>
                <a:sym typeface="Arial"/>
              </a:endParaRPr>
            </a:p>
          </p:txBody>
        </p:sp>
        <p:cxnSp>
          <p:nvCxnSpPr>
            <p:cNvPr id="24" name="Google Shape;170;p19"/>
            <p:cNvCxnSpPr/>
            <p:nvPr/>
          </p:nvCxnSpPr>
          <p:spPr>
            <a:xfrm flipH="1">
              <a:off x="1791307" y="21712"/>
              <a:ext cx="2100" cy="576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포닉스 실패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92335" y="3043129"/>
            <a:ext cx="609600" cy="609600"/>
          </a:xfrm>
          <a:prstGeom prst="rect">
            <a:avLst/>
          </a:prstGeom>
        </p:spPr>
      </p:pic>
      <p:pic>
        <p:nvPicPr>
          <p:cNvPr id="5" name="포닉스 성공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92335" y="4552391"/>
            <a:ext cx="609600" cy="609600"/>
          </a:xfrm>
          <a:prstGeom prst="rect">
            <a:avLst/>
          </a:prstGeom>
        </p:spPr>
      </p:pic>
      <p:pic>
        <p:nvPicPr>
          <p:cNvPr id="6" name="ai 실패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57978" y="3041177"/>
            <a:ext cx="609600" cy="609600"/>
          </a:xfrm>
          <a:prstGeom prst="rect">
            <a:avLst/>
          </a:prstGeom>
        </p:spPr>
      </p:pic>
      <p:pic>
        <p:nvPicPr>
          <p:cNvPr id="7" name="ai 성공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57978" y="456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2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8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19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3216000" y="1925999"/>
            <a:ext cx="5760000" cy="1329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0</a:t>
            </a:r>
            <a:r>
              <a:rPr 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2.기술</a:t>
            </a:r>
            <a:r>
              <a:rPr lang="en-US" alt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ko-KR" altLang="en-US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개발</a:t>
            </a:r>
            <a:endParaRPr sz="4000" b="0" i="0" u="none" strike="noStrike" cap="none" dirty="0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 b="0" i="0" u="none" strike="noStrike" cap="non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2527841" y="3585496"/>
            <a:ext cx="7920000" cy="1929262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54125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  </a:t>
            </a:r>
            <a:r>
              <a:rPr lang="ko-KR" sz="4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소프트웨어</a:t>
            </a:r>
            <a:r>
              <a:rPr lang="en-US" altLang="ko-KR" sz="3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-</a:t>
            </a:r>
            <a:r>
              <a:rPr lang="ko-KR" altLang="en-US" sz="3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영상 파트  </a:t>
            </a:r>
            <a:endParaRPr sz="3000" dirty="0">
              <a:solidFill>
                <a:srgbClr val="A3195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7" name="그림 6" descr="Image vectorielle gratuite: Appareil Photo, Cinéma, Film - Image gratuite sur Pixabay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0">
            <a:off x="8060890" y="3658832"/>
            <a:ext cx="2080331" cy="16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</a:rPr>
              <a:t>2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0" y="-3799"/>
            <a:ext cx="12192000" cy="927723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목차</a:t>
            </a:r>
            <a:r>
              <a:rPr lang="ko-KR" sz="1800" b="1" i="0" u="none" strike="noStrike" cap="none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sz="1800" b="1" i="0" u="none" strike="noStrike" cap="none">
              <a:solidFill>
                <a:srgbClr val="F2F2F2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548640" y="1042466"/>
            <a:ext cx="10525548" cy="4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sz="900" b="1" i="0" u="none" strike="noStrike" cap="none" dirty="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en-US" altLang="ko-KR" sz="3600" b="1" i="0" u="none" strike="noStrike" cap="none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1. </a:t>
            </a:r>
            <a:r>
              <a:rPr lang="ko-KR" sz="3600" b="1" i="0" u="none" strike="noStrike" cap="none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주제 선정</a:t>
            </a:r>
            <a:endParaRPr lang="en-US" altLang="ko-KR" sz="3600" b="1" i="0" u="none" strike="noStrike" cap="none" dirty="0">
              <a:solidFill>
                <a:schemeClr val="tx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endParaRPr sz="900" b="1" i="0" u="none" strike="noStrike" cap="none" dirty="0">
              <a:solidFill>
                <a:schemeClr val="tx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ko-KR" sz="3600" b="1" i="0" u="none" strike="noStrike" cap="none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기술</a:t>
            </a:r>
            <a:r>
              <a:rPr lang="en-US" altLang="ko-KR" sz="3600" b="1" i="0" u="none" strike="noStrike" cap="none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ko-KR" altLang="en-US" sz="3600" b="1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개발</a:t>
            </a:r>
            <a:endParaRPr lang="en-US" altLang="ko-KR" sz="3600" b="1" dirty="0">
              <a:solidFill>
                <a:schemeClr val="tx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endParaRPr lang="en-US" altLang="ko-KR" sz="900" b="1" dirty="0">
              <a:solidFill>
                <a:schemeClr val="tx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ko-KR" sz="3600" b="1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시연</a:t>
            </a:r>
            <a:r>
              <a:rPr lang="en-US" altLang="ko-KR" sz="3600" b="1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ko-KR" sz="3600" b="1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연상</a:t>
            </a:r>
            <a:r>
              <a:rPr lang="ko-KR" sz="3600" b="1" i="0" u="none" strike="noStrike" cap="none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sz="3600" b="1" i="0" u="none" strike="noStrike" cap="none" dirty="0">
              <a:solidFill>
                <a:schemeClr val="tx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i="0" u="none" strike="noStrike" cap="none" dirty="0">
              <a:solidFill>
                <a:schemeClr val="tx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ko-KR" altLang="en-US" sz="3600" b="1" i="0" u="none" strike="noStrike" cap="none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기대 효과</a:t>
            </a:r>
            <a:endParaRPr lang="en-US" altLang="ko-KR" sz="3600" b="1" i="0" u="none" strike="noStrike" cap="none" dirty="0">
              <a:solidFill>
                <a:schemeClr val="tx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 startAt="4"/>
            </a:pPr>
            <a:endParaRPr lang="en-US" altLang="ko-KR" sz="900" b="1" i="0" u="none" strike="noStrike" cap="none" dirty="0">
              <a:solidFill>
                <a:schemeClr val="tx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ko-KR" altLang="en-US" sz="3600" b="1" dirty="0">
                <a:solidFill>
                  <a:schemeClr val="tx1"/>
                </a:solidFill>
                <a:latin typeface="Song Myung"/>
                <a:ea typeface="Song Myung"/>
                <a:cs typeface="Song Myung"/>
                <a:sym typeface="Song Myung"/>
              </a:rPr>
              <a:t>발전 방향</a:t>
            </a:r>
            <a:endParaRPr sz="2800" b="1" i="0" u="none" strike="noStrike" cap="none" dirty="0">
              <a:solidFill>
                <a:schemeClr val="tx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b="1" i="0" u="none" strike="noStrike" cap="none" dirty="0">
              <a:solidFill>
                <a:srgbClr val="A3195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1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2.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기술 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개발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 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영상 처리 관련 논문</a:t>
            </a:r>
            <a:endParaRPr sz="18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pic>
        <p:nvPicPr>
          <p:cNvPr id="392" name="Google Shape;39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296" y="1947937"/>
            <a:ext cx="5427953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/>
          <p:nvPr/>
        </p:nvSpPr>
        <p:spPr>
          <a:xfrm>
            <a:off x="6624084" y="1567982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31" descr="EMB000030285a8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9275" y="2025182"/>
            <a:ext cx="4083050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1"/>
          <p:cNvSpPr/>
          <p:nvPr/>
        </p:nvSpPr>
        <p:spPr>
          <a:xfrm>
            <a:off x="365296" y="1080561"/>
            <a:ext cx="5074105" cy="5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 err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CNN을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활용한 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Face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Recognition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sz="2400" b="1" i="0" u="none" strike="noStrike" cap="none" dirty="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cxnSp>
        <p:nvCxnSpPr>
          <p:cNvPr id="10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21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53" name="Google Shape;353;p29"/>
          <p:cNvSpPr/>
          <p:nvPr/>
        </p:nvSpPr>
        <p:spPr>
          <a:xfrm>
            <a:off x="343227" y="646424"/>
            <a:ext cx="11505646" cy="519600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YOLO, CNN</a:t>
            </a:r>
            <a:r>
              <a:rPr lang="ko-KR" altLang="en-US" sz="2000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를 사용한 얼굴인식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sz="2000" b="0" i="0" u="none" strike="noStrike" cap="none" dirty="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54" name="Google Shape;354;p29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356" name="Google Shape;356;p29"/>
          <p:cNvSpPr/>
          <p:nvPr/>
        </p:nvSpPr>
        <p:spPr>
          <a:xfrm>
            <a:off x="6859739" y="1488497"/>
            <a:ext cx="1626998" cy="706601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Server</a:t>
            </a:r>
            <a:endParaRPr sz="2400" b="0" i="0" u="none" strike="noStrike" cap="none" dirty="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1773019" y="1467703"/>
            <a:ext cx="2017675" cy="706601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latin typeface="Song Myung"/>
                <a:ea typeface="Song Myung"/>
                <a:cs typeface="Song Myung"/>
                <a:sym typeface="Song Myung"/>
              </a:rPr>
              <a:t>Raspberry PI</a:t>
            </a:r>
            <a:endParaRPr sz="2400" b="0" i="0" u="none" strike="noStrike" cap="none" dirty="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487832" y="4765616"/>
            <a:ext cx="5583000" cy="18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▶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rPr>
              <a:t>YOLO Model </a:t>
            </a:r>
            <a:r>
              <a:rPr lang="ko-KR" altLang="en-US" sz="16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rPr>
              <a:t>사용하여 얼굴 </a:t>
            </a:r>
            <a:r>
              <a:rPr lang="en-US" altLang="ko-KR" sz="1600" dirty="0">
                <a:latin typeface="+mn-ea"/>
                <a:ea typeface="+mn-ea"/>
                <a:cs typeface="Song Myung"/>
                <a:sym typeface="Song Myung"/>
              </a:rPr>
              <a:t>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600" b="0" i="0" u="none" strike="noStrike" cap="none" dirty="0">
              <a:solidFill>
                <a:srgbClr val="000000"/>
              </a:solidFill>
              <a:latin typeface="+mn-ea"/>
              <a:ea typeface="+mn-ea"/>
              <a:cs typeface="Song Myung"/>
              <a:sym typeface="Song Myung"/>
            </a:endParaRPr>
          </a:p>
          <a:p>
            <a:pPr lvl="0">
              <a:buSzPts val="1400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▶ </a:t>
            </a:r>
            <a:r>
              <a:rPr lang="en-US" sz="1600" dirty="0">
                <a:latin typeface="+mn-ea"/>
                <a:ea typeface="+mn-ea"/>
                <a:cs typeface="Song Myung"/>
                <a:sym typeface="Song Myung"/>
              </a:rPr>
              <a:t>CNN </a:t>
            </a:r>
            <a:r>
              <a:rPr lang="ko-KR" altLang="en-US" sz="1600" dirty="0">
                <a:latin typeface="+mn-ea"/>
                <a:ea typeface="+mn-ea"/>
                <a:cs typeface="Song Myung"/>
                <a:sym typeface="Song Myung"/>
              </a:rPr>
              <a:t>모델로 얼굴 학습</a:t>
            </a:r>
            <a:r>
              <a:rPr lang="en-US" altLang="ko-KR" sz="1600" dirty="0">
                <a:latin typeface="+mn-ea"/>
                <a:ea typeface="+mn-ea"/>
                <a:cs typeface="Song Myung"/>
                <a:sym typeface="Song Myung"/>
              </a:rPr>
              <a:t>, </a:t>
            </a:r>
            <a:r>
              <a:rPr lang="ko-KR" altLang="en-US" sz="1600" dirty="0">
                <a:latin typeface="+mn-ea"/>
                <a:ea typeface="+mn-ea"/>
                <a:cs typeface="Song Myung"/>
                <a:sym typeface="Song Myung"/>
              </a:rPr>
              <a:t>인식</a:t>
            </a:r>
            <a:endParaRPr lang="en-US" altLang="ko-KR" sz="1600" dirty="0">
              <a:latin typeface="+mn-ea"/>
              <a:ea typeface="+mn-ea"/>
              <a:cs typeface="Song Myung"/>
              <a:sym typeface="Song Myung"/>
            </a:endParaRPr>
          </a:p>
          <a:p>
            <a:pPr lvl="0">
              <a:buSzPts val="1400"/>
            </a:pPr>
            <a:r>
              <a:rPr lang="en-US" altLang="ko-KR" sz="1600" dirty="0">
                <a:latin typeface="+mn-ea"/>
                <a:ea typeface="+mn-ea"/>
                <a:cs typeface="Song Myung"/>
                <a:sym typeface="Song Myung"/>
              </a:rPr>
              <a:t>    </a:t>
            </a:r>
            <a:r>
              <a:rPr lang="en-US" altLang="ko-KR" dirty="0">
                <a:latin typeface="+mn-ea"/>
                <a:ea typeface="+mn-ea"/>
                <a:cs typeface="Song Myung"/>
                <a:sym typeface="Song Myung"/>
              </a:rPr>
              <a:t>(</a:t>
            </a:r>
            <a:r>
              <a:rPr lang="ko-KR" altLang="en-US" dirty="0" err="1">
                <a:latin typeface="+mn-ea"/>
                <a:ea typeface="+mn-ea"/>
                <a:cs typeface="Song Myung"/>
                <a:sym typeface="Song Myung"/>
              </a:rPr>
              <a:t>라즈베리</a:t>
            </a:r>
            <a:r>
              <a:rPr lang="ko-KR" altLang="en-US" dirty="0">
                <a:latin typeface="+mn-ea"/>
                <a:ea typeface="+mn-ea"/>
                <a:cs typeface="Song Myung"/>
                <a:sym typeface="Song Myung"/>
              </a:rPr>
              <a:t> 파이 </a:t>
            </a:r>
            <a:r>
              <a:rPr lang="en-US" altLang="ko-KR" dirty="0">
                <a:latin typeface="+mn-ea"/>
                <a:ea typeface="+mn-ea"/>
                <a:cs typeface="Song Myung"/>
                <a:sym typeface="Song Myung"/>
              </a:rPr>
              <a:t>Face</a:t>
            </a:r>
            <a:r>
              <a:rPr lang="ko-KR" altLang="en-US" dirty="0">
                <a:latin typeface="+mn-ea"/>
                <a:ea typeface="+mn-ea"/>
                <a:cs typeface="Song Myung"/>
                <a:sym typeface="Song Myung"/>
              </a:rPr>
              <a:t> </a:t>
            </a:r>
            <a:r>
              <a:rPr lang="en-US" altLang="ko-KR" dirty="0">
                <a:latin typeface="+mn-ea"/>
                <a:ea typeface="+mn-ea"/>
                <a:cs typeface="Song Myung"/>
                <a:sym typeface="Song Myung"/>
              </a:rPr>
              <a:t>Recognition) </a:t>
            </a:r>
            <a:endParaRPr b="0" i="0" u="none" strike="noStrike" cap="none" dirty="0">
              <a:solidFill>
                <a:srgbClr val="000000"/>
              </a:solidFill>
              <a:latin typeface="+mn-ea"/>
              <a:ea typeface="+mn-ea"/>
              <a:cs typeface="Song Myung"/>
              <a:sym typeface="Song Myung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6265873" y="4398403"/>
            <a:ext cx="5583000" cy="18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●"/>
            </a:pPr>
            <a:endParaRPr sz="1400" b="0" i="0" u="none" strike="noStrike" cap="none" dirty="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sz="1300" b="0" i="0" u="none" strike="noStrike" cap="none" dirty="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63" name="Google Shape;36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316" y="2646633"/>
            <a:ext cx="4205244" cy="196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29"/>
          <p:cNvCxnSpPr/>
          <p:nvPr/>
        </p:nvCxnSpPr>
        <p:spPr>
          <a:xfrm flipH="1">
            <a:off x="1626715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383;p30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2. 기술 개발</a:t>
            </a:r>
            <a:r>
              <a:rPr lang="en-US" alt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     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딥 </a:t>
            </a:r>
            <a:r>
              <a:rPr lang="ko-KR" altLang="en-US" sz="2400" b="1" dirty="0" err="1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포닉스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 영상 인식 프로세스 </a:t>
            </a:r>
            <a:r>
              <a:rPr lang="en-US" alt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1</a:t>
            </a:r>
            <a:endParaRPr lang="ko-KR" altLang="en-US" sz="2400" dirty="0">
              <a:latin typeface="Song Myung" panose="020B0600000101010101" charset="0"/>
              <a:ea typeface="Song Myung" panose="020B0600000101010101" charset="0"/>
            </a:endParaRPr>
          </a:p>
        </p:txBody>
      </p:sp>
      <p:cxnSp>
        <p:nvCxnSpPr>
          <p:cNvPr id="19" name="Google Shape;384;p30"/>
          <p:cNvCxnSpPr/>
          <p:nvPr/>
        </p:nvCxnSpPr>
        <p:spPr>
          <a:xfrm flipH="1">
            <a:off x="1773019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오른쪽 화살표 19"/>
          <p:cNvSpPr/>
          <p:nvPr/>
        </p:nvSpPr>
        <p:spPr>
          <a:xfrm>
            <a:off x="5072281" y="3314527"/>
            <a:ext cx="1787458" cy="4792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 flipH="1">
            <a:off x="5191673" y="3017722"/>
            <a:ext cx="1380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Label Name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1" name="Google Shape;356;p29"/>
          <p:cNvSpPr/>
          <p:nvPr/>
        </p:nvSpPr>
        <p:spPr>
          <a:xfrm>
            <a:off x="10049608" y="1488498"/>
            <a:ext cx="1624308" cy="706601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Sound Module</a:t>
            </a:r>
            <a:endParaRPr sz="2400" b="0" i="0" u="none" strike="noStrike" cap="none" dirty="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57373" y="301042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+mn-ea"/>
                <a:ea typeface="+mn-ea"/>
              </a:rPr>
              <a:t>Request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9110705" y="3329313"/>
            <a:ext cx="1120404" cy="47928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Google Shape;35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9131" y="2903276"/>
            <a:ext cx="1844001" cy="119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65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2952" y="2793426"/>
            <a:ext cx="1275502" cy="18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/>
          <p:nvPr/>
        </p:nvSpPr>
        <p:spPr>
          <a:xfrm>
            <a:off x="167400" y="782771"/>
            <a:ext cx="11857200" cy="519600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 w="12700" cap="flat" cmpd="sng">
            <a:solidFill>
              <a:srgbClr val="66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조원 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6</a:t>
            </a:r>
            <a:r>
              <a:rPr lang="ko-KR" altLang="en-US" sz="2000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명의 사진을 활용해 </a:t>
            </a:r>
            <a:r>
              <a:rPr lang="ko-KR" sz="2000" b="0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영상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ko-KR" altLang="en-US" sz="2000" b="0" i="0" u="none" strike="noStrike" cap="none" dirty="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이미지 학습 진행</a:t>
            </a:r>
            <a:endParaRPr sz="2000" b="0" i="0" u="none" strike="noStrike" cap="none" dirty="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72" name="Google Shape;372;p30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grpSp>
        <p:nvGrpSpPr>
          <p:cNvPr id="373" name="Google Shape;373;p30"/>
          <p:cNvGrpSpPr/>
          <p:nvPr/>
        </p:nvGrpSpPr>
        <p:grpSpPr>
          <a:xfrm>
            <a:off x="232892" y="2169623"/>
            <a:ext cx="7644115" cy="2909154"/>
            <a:chOff x="168884" y="2123903"/>
            <a:chExt cx="7644115" cy="2909154"/>
          </a:xfrm>
        </p:grpSpPr>
        <p:pic>
          <p:nvPicPr>
            <p:cNvPr id="374" name="Google Shape;374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8884" y="2123903"/>
              <a:ext cx="3699382" cy="2909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30"/>
            <p:cNvSpPr/>
            <p:nvPr/>
          </p:nvSpPr>
          <p:spPr>
            <a:xfrm rot="-2264221">
              <a:off x="3998110" y="2528589"/>
              <a:ext cx="448011" cy="57738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7079112" y="2230432"/>
              <a:ext cx="621900" cy="722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 rot="1677307">
              <a:off x="4021762" y="3847161"/>
              <a:ext cx="447972" cy="57760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7191099" y="3971992"/>
              <a:ext cx="621900" cy="722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0"/>
            <p:cNvSpPr txBox="1"/>
            <p:nvPr/>
          </p:nvSpPr>
          <p:spPr>
            <a:xfrm>
              <a:off x="4667355" y="2130196"/>
              <a:ext cx="252374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ng Myung"/>
                  <a:sym typeface="Song Myung"/>
                </a:rPr>
                <a:t>얼굴 이미지에 </a:t>
              </a:r>
              <a:endParaRPr sz="20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sng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ng Myung"/>
                  <a:sym typeface="Song Myung"/>
                </a:rPr>
                <a:t>학습된</a:t>
              </a:r>
              <a:r>
                <a:rPr lang="ko-KR" sz="2400" b="1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ng Myung"/>
                  <a:sym typeface="Song Myung"/>
                </a:rPr>
                <a:t> 사용자</a:t>
              </a:r>
              <a:endParaRPr sz="24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endParaRPr>
            </a:p>
          </p:txBody>
        </p:sp>
        <p:sp>
          <p:nvSpPr>
            <p:cNvPr id="380" name="Google Shape;380;p30"/>
            <p:cNvSpPr txBox="1"/>
            <p:nvPr/>
          </p:nvSpPr>
          <p:spPr>
            <a:xfrm>
              <a:off x="4623189" y="4017257"/>
              <a:ext cx="2523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ng Myung"/>
                  <a:sym typeface="Song Myung"/>
                </a:rPr>
                <a:t>얼굴 이미지에 </a:t>
              </a:r>
              <a:r>
                <a:rPr lang="ko-KR" sz="2400" b="1" i="0" u="sng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ng Myung"/>
                  <a:sym typeface="Song Myung"/>
                </a:rPr>
                <a:t>학습되지 않은</a:t>
              </a:r>
              <a:r>
                <a:rPr lang="ko-KR" sz="2400" b="1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ong Myung"/>
                  <a:sym typeface="Song Myung"/>
                </a:rPr>
                <a:t> 사용자</a:t>
              </a:r>
              <a:endParaRPr sz="24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endParaRPr>
            </a:p>
          </p:txBody>
        </p:sp>
        <p:sp>
          <p:nvSpPr>
            <p:cNvPr id="17" name="Google Shape;376;p30"/>
            <p:cNvSpPr/>
            <p:nvPr/>
          </p:nvSpPr>
          <p:spPr>
            <a:xfrm>
              <a:off x="7079096" y="2204464"/>
              <a:ext cx="621900" cy="722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30"/>
          <p:cNvSpPr txBox="1"/>
          <p:nvPr/>
        </p:nvSpPr>
        <p:spPr>
          <a:xfrm>
            <a:off x="8133790" y="2178821"/>
            <a:ext cx="3347100" cy="67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“안녕하세요? </a:t>
            </a:r>
            <a:endParaRPr sz="2000" b="1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000님~ 좋은 </a:t>
            </a:r>
            <a:r>
              <a:rPr lang="ko-KR" sz="2000" b="1" i="0" u="none" strike="noStrike" cap="non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하루네요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.”</a:t>
            </a:r>
            <a:endParaRPr sz="2000" b="1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ng Myung"/>
              <a:sym typeface="Song Myung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8133790" y="4142159"/>
            <a:ext cx="3964309" cy="72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“안녕하세요?</a:t>
            </a:r>
            <a:endParaRPr sz="2000" b="1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ng Myung"/>
              <a:sym typeface="Song Myung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 제가 처음 뵙는</a:t>
            </a:r>
            <a:r>
              <a:rPr lang="en-US" altLang="ko-KR" sz="20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 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사용자이네요.”</a:t>
            </a:r>
            <a:endParaRPr sz="2000" b="1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ng Myung"/>
              <a:sym typeface="Song Myung"/>
            </a:endParaRPr>
          </a:p>
        </p:txBody>
      </p:sp>
      <p:sp>
        <p:nvSpPr>
          <p:cNvPr id="383" name="Google Shape;383;p30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2. 기술 개발</a:t>
            </a:r>
            <a:r>
              <a:rPr lang="en-US" alt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     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딥 </a:t>
            </a:r>
            <a:r>
              <a:rPr lang="ko-KR" altLang="en-US" sz="2400" b="1" dirty="0" err="1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포닉스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 영상 인식 프로세스 </a:t>
            </a:r>
            <a:r>
              <a:rPr lang="en-US" alt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2</a:t>
            </a:r>
            <a:endParaRPr lang="ko-KR" altLang="en-US" sz="2400" dirty="0">
              <a:latin typeface="Song Myung" panose="020B0600000101010101" charset="0"/>
              <a:ea typeface="Song Myung" panose="020B0600000101010101" charset="0"/>
            </a:endParaRPr>
          </a:p>
        </p:txBody>
      </p:sp>
      <p:cxnSp>
        <p:nvCxnSpPr>
          <p:cNvPr id="384" name="Google Shape;384;p30"/>
          <p:cNvCxnSpPr/>
          <p:nvPr/>
        </p:nvCxnSpPr>
        <p:spPr>
          <a:xfrm flipH="1">
            <a:off x="1773019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" name="그룹 9"/>
          <p:cNvGrpSpPr/>
          <p:nvPr/>
        </p:nvGrpSpPr>
        <p:grpSpPr>
          <a:xfrm>
            <a:off x="161261" y="2039574"/>
            <a:ext cx="3861211" cy="3386317"/>
            <a:chOff x="532559" y="2324553"/>
            <a:chExt cx="3861211" cy="3386317"/>
          </a:xfrm>
        </p:grpSpPr>
        <p:sp>
          <p:nvSpPr>
            <p:cNvPr id="9" name="직사각형 8"/>
            <p:cNvSpPr/>
            <p:nvPr/>
          </p:nvSpPr>
          <p:spPr>
            <a:xfrm>
              <a:off x="532559" y="2324553"/>
              <a:ext cx="3861211" cy="3386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82707" y="2395867"/>
              <a:ext cx="3749111" cy="3109701"/>
              <a:chOff x="380833" y="2228854"/>
              <a:chExt cx="3551445" cy="234289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833" y="222885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2278" y="3491753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2977" y="225018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4546" y="2238386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3039" y="3477712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0907" y="3477712"/>
                <a:ext cx="1080000" cy="1080000"/>
              </a:xfrm>
              <a:prstGeom prst="rect">
                <a:avLst/>
              </a:prstGeom>
            </p:spPr>
          </p:pic>
        </p:grpSp>
      </p:grpSp>
      <p:sp>
        <p:nvSpPr>
          <p:cNvPr id="5" name="AutoShape 2" descr="hyuck_face_detection.gif">
            <a:hlinkClick r:id="rId11"/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4" descr="https://files.slack.com/files-tmb/TJA2GJDTJ-FKYMVR90W-dc6e0ac1e4/hyuck_face_detection_160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" y="2032414"/>
            <a:ext cx="3820460" cy="333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02. 기술 개발 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 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딥 </a:t>
            </a:r>
            <a:r>
              <a:rPr lang="ko-KR" sz="2400" b="1" i="0" u="none" strike="noStrike" cap="none" dirty="0" err="1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포닉스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(</a:t>
            </a:r>
            <a:r>
              <a:rPr lang="ko-KR" sz="2400" b="0" i="0" u="none" strike="noStrike" cap="none" dirty="0" err="1">
                <a:solidFill>
                  <a:schemeClr val="lt1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Deep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 PONIX)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의 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기술적 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특징</a:t>
            </a:r>
            <a:endParaRPr sz="18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2223425" y="1357178"/>
            <a:ext cx="9002322" cy="4492510"/>
            <a:chOff x="1064090" y="1245073"/>
            <a:chExt cx="9443504" cy="4586044"/>
          </a:xfrm>
        </p:grpSpPr>
        <p:sp>
          <p:nvSpPr>
            <p:cNvPr id="194" name="Google Shape;194;p21"/>
            <p:cNvSpPr/>
            <p:nvPr/>
          </p:nvSpPr>
          <p:spPr>
            <a:xfrm>
              <a:off x="1064090" y="1245073"/>
              <a:ext cx="2107580" cy="869796"/>
            </a:xfrm>
            <a:prstGeom prst="homePlate">
              <a:avLst>
                <a:gd name="adj" fmla="val 50000"/>
              </a:avLst>
            </a:prstGeom>
            <a:solidFill>
              <a:srgbClr val="F6C6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 err="1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호출어</a:t>
              </a:r>
              <a:r>
                <a:rPr lang="ko-KR" sz="24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 인식</a:t>
              </a:r>
              <a:endParaRPr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Song Myung"/>
                <a:sym typeface="Song Myung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064090" y="2415124"/>
              <a:ext cx="2107580" cy="869796"/>
            </a:xfrm>
            <a:prstGeom prst="homePlate">
              <a:avLst>
                <a:gd name="adj" fmla="val 50000"/>
              </a:avLst>
            </a:prstGeom>
            <a:solidFill>
              <a:srgbClr val="F6C6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딕셔너리</a:t>
              </a:r>
              <a:r>
                <a:rPr lang="ko-KR" sz="24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 생성</a:t>
              </a:r>
              <a:endParaRPr sz="24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064090" y="3637286"/>
              <a:ext cx="2107580" cy="869796"/>
            </a:xfrm>
            <a:prstGeom prst="homePlate">
              <a:avLst>
                <a:gd name="adj" fmla="val 50000"/>
              </a:avLst>
            </a:prstGeom>
            <a:solidFill>
              <a:srgbClr val="F6C6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얼굴 인식</a:t>
              </a:r>
              <a:endParaRPr sz="2400" b="1" i="0" u="none" strike="noStrike" cap="none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1064090" y="4896071"/>
              <a:ext cx="2107580" cy="869796"/>
            </a:xfrm>
            <a:prstGeom prst="homePlate">
              <a:avLst>
                <a:gd name="adj" fmla="val 50000"/>
              </a:avLst>
            </a:prstGeom>
            <a:solidFill>
              <a:srgbClr val="F6C6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디스플레이</a:t>
              </a:r>
              <a:endParaRPr b="1">
                <a:latin typeface="+mn-ea"/>
                <a:ea typeface="+mn-ea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3394694" y="1245073"/>
              <a:ext cx="7112900" cy="974018"/>
            </a:xfrm>
            <a:prstGeom prst="chevron">
              <a:avLst>
                <a:gd name="adj" fmla="val 50000"/>
              </a:avLst>
            </a:prstGeom>
            <a:noFill/>
            <a:ln w="28575" cap="flat" cmpd="sng">
              <a:solidFill>
                <a:srgbClr val="F6C6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22910" marR="0" lvl="0" indent="0" algn="just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내장 </a:t>
              </a:r>
              <a:r>
                <a:rPr lang="ko-KR" sz="16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호출어</a:t>
              </a:r>
              <a:r>
                <a:rPr lang="ko-KR" sz="16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변경은 불가 </a:t>
              </a:r>
              <a:endParaRPr lang="en-US" altLang="ko-KR" sz="1600" b="1" dirty="0">
                <a:latin typeface="+mn-ea"/>
                <a:ea typeface="+mn-ea"/>
                <a:cs typeface="Song Myung"/>
                <a:sym typeface="Song Myung"/>
              </a:endParaRPr>
            </a:p>
            <a:p>
              <a:pPr marL="422910" marR="0" lvl="0" indent="0" algn="just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→</a:t>
              </a:r>
              <a:r>
                <a:rPr lang="en-US" altLang="ko-KR" sz="16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en-US" altLang="ko-KR" sz="18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”</a:t>
              </a:r>
              <a:r>
                <a:rPr lang="ko-KR" altLang="en-US" sz="18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포닉스</a:t>
              </a:r>
              <a:r>
                <a:rPr lang="en-US" altLang="ko-KR" sz="1800" b="1" dirty="0">
                  <a:latin typeface="+mn-ea"/>
                  <a:ea typeface="+mn-ea"/>
                  <a:cs typeface="Song Myung"/>
                  <a:sym typeface="Song Myung"/>
                </a:rPr>
                <a:t>＂</a:t>
              </a:r>
              <a:r>
                <a:rPr lang="ko-KR" altLang="en-US" sz="1800" b="1" dirty="0">
                  <a:latin typeface="+mn-ea"/>
                  <a:ea typeface="+mn-ea"/>
                  <a:cs typeface="Song Myung"/>
                  <a:sym typeface="Song Myung"/>
                </a:rPr>
                <a:t>로</a:t>
              </a:r>
              <a:r>
                <a:rPr lang="ko-KR" sz="18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ko-KR" sz="18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호출어</a:t>
              </a:r>
              <a:r>
                <a:rPr lang="ko-KR" sz="18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변경된 것처럼 코딩</a:t>
              </a:r>
              <a:endParaRPr sz="18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3394694" y="2401155"/>
              <a:ext cx="7112900" cy="974018"/>
            </a:xfrm>
            <a:prstGeom prst="chevron">
              <a:avLst>
                <a:gd name="adj" fmla="val 50000"/>
              </a:avLst>
            </a:prstGeom>
            <a:noFill/>
            <a:ln w="28575" cap="flat" cmpd="sng">
              <a:solidFill>
                <a:srgbClr val="F6C6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22910" marR="0" lvl="0" indent="0" algn="just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정보통신연구소 PIRL 웹 사이트에서 </a:t>
              </a:r>
              <a:r>
                <a:rPr lang="ko-KR" sz="16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크롤링</a:t>
              </a:r>
              <a:r>
                <a:rPr lang="ko-KR" sz="16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endParaRPr lang="en-US" altLang="ko-KR" sz="16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  <a:p>
              <a:pPr marL="422910" marR="0" lvl="0" indent="0" algn="just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→</a:t>
              </a:r>
              <a:r>
                <a:rPr lang="ko-KR" altLang="en-US" sz="18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ko-KR" sz="18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새로운 </a:t>
              </a:r>
              <a:r>
                <a:rPr lang="ko-KR" sz="1800" b="1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딕셔너리</a:t>
              </a:r>
              <a:r>
                <a:rPr lang="ko-KR" sz="18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생성     </a:t>
              </a:r>
              <a:endParaRPr sz="18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3394694" y="3585175"/>
              <a:ext cx="7112900" cy="1147009"/>
            </a:xfrm>
            <a:prstGeom prst="chevron">
              <a:avLst>
                <a:gd name="adj" fmla="val 50000"/>
              </a:avLst>
            </a:prstGeom>
            <a:noFill/>
            <a:ln w="28575" cap="flat" cmpd="sng">
              <a:solidFill>
                <a:srgbClr val="F6C6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57188"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 cap="none" dirty="0" err="1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CNN을</a:t>
              </a:r>
              <a:r>
                <a:rPr lang="ko-KR" sz="16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 이용한 얼굴 분류기</a:t>
              </a:r>
              <a:endParaRPr sz="16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Song Myung"/>
                <a:sym typeface="Song Myung"/>
              </a:endParaRPr>
            </a:p>
            <a:p>
              <a:pPr marL="357188"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학습한 얼굴의 경우, 인간처럼 알아보고 인사하는 기능</a:t>
              </a:r>
              <a:endParaRPr sz="16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Song Myung"/>
                <a:sym typeface="Song Myung"/>
              </a:endParaRPr>
            </a:p>
            <a:p>
              <a:pPr marL="357188" lvl="0"/>
              <a:r>
                <a:rPr lang="ko-KR" altLang="ko-KR" sz="1800" b="1" dirty="0">
                  <a:latin typeface="+mn-ea"/>
                  <a:cs typeface="Song Myung"/>
                  <a:sym typeface="Song Myung"/>
                </a:rPr>
                <a:t>→</a:t>
              </a:r>
              <a:r>
                <a:rPr lang="en-US" altLang="ko-KR" sz="1800" b="1" dirty="0">
                  <a:latin typeface="+mn-ea"/>
                  <a:cs typeface="Song Myung"/>
                  <a:sym typeface="Song Myung"/>
                </a:rPr>
                <a:t> </a:t>
              </a:r>
              <a:r>
                <a:rPr lang="ko-KR" sz="18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“</a:t>
              </a:r>
              <a:r>
                <a:rPr lang="ko-KR" sz="1800" b="1" i="0" u="none" strike="noStrike" cap="none" dirty="0" err="1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누구님</a:t>
              </a:r>
              <a:r>
                <a:rPr lang="ko-KR" sz="18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, 안녕하세요!”</a:t>
              </a:r>
              <a:endParaRPr sz="1600" b="1" dirty="0">
                <a:latin typeface="+mn-ea"/>
                <a:ea typeface="+mn-ea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3394694" y="4857099"/>
              <a:ext cx="7112900" cy="974018"/>
            </a:xfrm>
            <a:prstGeom prst="chevron">
              <a:avLst>
                <a:gd name="adj" fmla="val 50000"/>
              </a:avLst>
            </a:prstGeom>
            <a:noFill/>
            <a:ln w="28575" cap="flat" cmpd="sng">
              <a:solidFill>
                <a:srgbClr val="F6C6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57188" marR="0" lv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7</a:t>
              </a:r>
              <a:r>
                <a:rPr lang="ko-KR" altLang="en-US" sz="1600" b="1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인치 </a:t>
              </a:r>
              <a:r>
                <a:rPr lang="ko-KR" sz="1600" b="1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디</a:t>
              </a:r>
              <a:r>
                <a:rPr lang="ko-KR" sz="16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스플레이</a:t>
              </a:r>
              <a:r>
                <a:rPr lang="en-US" altLang="ko-KR" sz="16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ko-KR" sz="16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화면</a:t>
              </a:r>
              <a:r>
                <a:rPr lang="en-US" altLang="ko-KR" sz="16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ko-KR" altLang="en-US" sz="16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설치</a:t>
              </a:r>
              <a:endParaRPr lang="en-US" altLang="ko-KR" sz="16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Song Myung"/>
                <a:sym typeface="Song Myung"/>
              </a:endParaRPr>
            </a:p>
            <a:p>
              <a:pPr marL="357188" lvl="0"/>
              <a:r>
                <a:rPr lang="ko-KR" altLang="ko-KR" sz="1800" b="1" dirty="0">
                  <a:latin typeface="+mn-ea"/>
                  <a:cs typeface="Song Myung"/>
                  <a:sym typeface="Song Myung"/>
                </a:rPr>
                <a:t>→ </a:t>
              </a:r>
              <a:r>
                <a:rPr lang="ko-KR" altLang="en-US" sz="1800" b="1" dirty="0">
                  <a:latin typeface="+mn-ea"/>
                  <a:cs typeface="Song Myung"/>
                  <a:sym typeface="Song Myung"/>
                </a:rPr>
                <a:t>보는 </a:t>
              </a:r>
              <a:r>
                <a:rPr lang="ko-KR" sz="18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AI 스피커 </a:t>
              </a:r>
              <a:r>
                <a:rPr lang="ko-KR" altLang="en-US" sz="1800" b="1" dirty="0">
                  <a:latin typeface="+mn-ea"/>
                  <a:ea typeface="+mn-ea"/>
                  <a:cs typeface="Song Myung"/>
                  <a:sym typeface="Song Myung"/>
                </a:rPr>
                <a:t>컨셉 활용</a:t>
              </a:r>
              <a:r>
                <a:rPr lang="en-US" altLang="ko-KR" sz="1800" b="1" dirty="0"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r>
                <a:rPr lang="ko-KR" sz="180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Song Myung"/>
                  <a:sym typeface="Song Myung"/>
                </a:rPr>
                <a:t>[청각 + 시각]</a:t>
              </a:r>
              <a:r>
                <a:rPr lang="ko-KR" sz="18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Song Myung"/>
                  <a:sym typeface="Song Myung"/>
                </a:rPr>
                <a:t> </a:t>
              </a:r>
              <a:endParaRPr sz="1800" b="1" i="0" u="none" strike="noStrike" cap="none" dirty="0">
                <a:latin typeface="+mn-ea"/>
                <a:ea typeface="+mn-ea"/>
                <a:sym typeface="Arial"/>
              </a:endParaRPr>
            </a:p>
          </p:txBody>
        </p:sp>
      </p:grpSp>
      <p:cxnSp>
        <p:nvCxnSpPr>
          <p:cNvPr id="14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그림 2" descr="무료 벡터 그래픽: 팟캐스트 &lt;strong&gt;아이콘&lt;/strong&gt;, 팟캐스트, 팟캐스트 기호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556" y="1235642"/>
            <a:ext cx="837194" cy="964448"/>
          </a:xfrm>
          <a:prstGeom prst="rect">
            <a:avLst/>
          </a:prstGeom>
        </p:spPr>
      </p:pic>
      <p:pic>
        <p:nvPicPr>
          <p:cNvPr id="17" name="그림 16" descr="무료 벡터 그래픽: 수동, 워드 프로세서, 설명서, 도움, &lt;strong&gt;책&lt;/strong&gt;, 읽기 ...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1" t="15491" r="13017" b="15279"/>
          <a:stretch/>
        </p:blipFill>
        <p:spPr>
          <a:xfrm>
            <a:off x="688435" y="2475669"/>
            <a:ext cx="1102872" cy="1000279"/>
          </a:xfrm>
          <a:prstGeom prst="rect">
            <a:avLst/>
          </a:prstGeom>
        </p:spPr>
      </p:pic>
      <p:pic>
        <p:nvPicPr>
          <p:cNvPr id="5" name="그림 4" descr="Desktop Icon Vector Clipart image - Free stock photo - Public Domain photo - CC0 Image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55" y="4924569"/>
            <a:ext cx="893613" cy="806859"/>
          </a:xfrm>
          <a:prstGeom prst="rect">
            <a:avLst/>
          </a:prstGeom>
        </p:spPr>
      </p:pic>
      <p:pic>
        <p:nvPicPr>
          <p:cNvPr id="6" name="그림 5" descr="무료 벡터 그래픽: 아바타, 블랙, 머리, 흑백의, 사람, 고체 ...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99" y="3689898"/>
            <a:ext cx="731330" cy="9610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24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3216000" y="1925999"/>
            <a:ext cx="5760000" cy="1329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0</a:t>
            </a:r>
            <a:r>
              <a:rPr 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2.기술</a:t>
            </a:r>
            <a:r>
              <a:rPr lang="en-US" alt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ko-KR" altLang="en-US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개발</a:t>
            </a:r>
            <a:endParaRPr sz="4000" b="0" i="0" u="none" strike="noStrike" cap="none" dirty="0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 b="0" i="0" u="none" strike="noStrike" cap="non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2527841" y="3585496"/>
            <a:ext cx="7183087" cy="1929262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54125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     </a:t>
            </a:r>
            <a:r>
              <a:rPr lang="ko-KR" altLang="en-US" sz="4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하드웨어 제작</a:t>
            </a:r>
            <a:endParaRPr sz="3000" dirty="0">
              <a:solidFill>
                <a:srgbClr val="A3195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86" y="3695367"/>
            <a:ext cx="1811989" cy="18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7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sldNum" idx="12"/>
          </p:nvPr>
        </p:nvSpPr>
        <p:spPr>
          <a:xfrm>
            <a:off x="9373466" y="636956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25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1. 현재 진행상황 (하드웨어)</a:t>
            </a:r>
            <a:endParaRPr sz="1400" b="0" i="0" u="none" strike="noStrike" cap="none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grpSp>
        <p:nvGrpSpPr>
          <p:cNvPr id="3" name="그룹 2"/>
          <p:cNvGrpSpPr/>
          <p:nvPr/>
        </p:nvGrpSpPr>
        <p:grpSpPr>
          <a:xfrm>
            <a:off x="952055" y="2394193"/>
            <a:ext cx="4968037" cy="3537224"/>
            <a:chOff x="637587" y="2462432"/>
            <a:chExt cx="4968037" cy="3537224"/>
          </a:xfrm>
        </p:grpSpPr>
        <p:grpSp>
          <p:nvGrpSpPr>
            <p:cNvPr id="212" name="Google Shape;212;p22"/>
            <p:cNvGrpSpPr/>
            <p:nvPr/>
          </p:nvGrpSpPr>
          <p:grpSpPr>
            <a:xfrm>
              <a:off x="637587" y="2462432"/>
              <a:ext cx="4777619" cy="2893412"/>
              <a:chOff x="120409" y="1264681"/>
              <a:chExt cx="8413928" cy="2838450"/>
            </a:xfrm>
          </p:grpSpPr>
          <p:grpSp>
            <p:nvGrpSpPr>
              <p:cNvPr id="213" name="Google Shape;213;p22"/>
              <p:cNvGrpSpPr/>
              <p:nvPr/>
            </p:nvGrpSpPr>
            <p:grpSpPr>
              <a:xfrm>
                <a:off x="7068122" y="1265316"/>
                <a:ext cx="1466215" cy="2837815"/>
                <a:chOff x="0" y="0"/>
                <a:chExt cx="1466706" cy="2838233"/>
              </a:xfrm>
            </p:grpSpPr>
            <p:pic>
              <p:nvPicPr>
                <p:cNvPr id="214" name="Google Shape;214;p22" descr="cif0000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0" y="0"/>
                  <a:ext cx="1466706" cy="28382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5" name="Google Shape;215;p22" descr="cif0000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305153" y="60195"/>
                  <a:ext cx="999777" cy="6759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6" name="Google Shape;216;p2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20409" y="1346382"/>
                <a:ext cx="3211748" cy="26750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Google Shape;217;p2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392096" y="1264681"/>
                <a:ext cx="1466850" cy="2838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" name="Google Shape;218;p22"/>
              <p:cNvSpPr txBox="1"/>
              <p:nvPr/>
            </p:nvSpPr>
            <p:spPr>
              <a:xfrm>
                <a:off x="3254125" y="2487836"/>
                <a:ext cx="1065863" cy="685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4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2"/>
              <p:cNvSpPr txBox="1"/>
              <p:nvPr/>
            </p:nvSpPr>
            <p:spPr>
              <a:xfrm>
                <a:off x="6098362" y="2489131"/>
                <a:ext cx="55778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=</a:t>
                </a:r>
                <a:endParaRPr sz="4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" name="Google Shape;220;p22"/>
            <p:cNvSpPr txBox="1"/>
            <p:nvPr/>
          </p:nvSpPr>
          <p:spPr>
            <a:xfrm>
              <a:off x="1067246" y="5650614"/>
              <a:ext cx="856508" cy="34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 i="0" u="none" strike="noStrike" cap="none" dirty="0" err="1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포닉스</a:t>
              </a:r>
              <a:endParaRPr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2907195" y="5633187"/>
              <a:ext cx="1144816" cy="34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인천공항 </a:t>
              </a:r>
              <a:r>
                <a:rPr lang="ko-KR" b="1" i="0" u="none" strike="noStrike" cap="none" dirty="0" err="1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에어스타</a:t>
              </a:r>
              <a:endParaRPr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222" name="Google Shape;222;p22"/>
            <p:cNvSpPr txBox="1"/>
            <p:nvPr/>
          </p:nvSpPr>
          <p:spPr>
            <a:xfrm>
              <a:off x="4392238" y="5674300"/>
              <a:ext cx="1213386" cy="31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latin typeface="+mj-ea"/>
                  <a:ea typeface="+mj-ea"/>
                </a:rPr>
                <a:t>딥 </a:t>
              </a:r>
              <a:r>
                <a:rPr lang="ko-KR" altLang="en-US" b="1" i="0" u="none" strike="noStrike" cap="none" dirty="0" err="1">
                  <a:solidFill>
                    <a:srgbClr val="000000"/>
                  </a:solidFill>
                  <a:latin typeface="+mj-ea"/>
                  <a:ea typeface="+mj-ea"/>
                  <a:sym typeface="Arial"/>
                </a:rPr>
                <a:t>포닉스</a:t>
              </a:r>
              <a:endParaRPr b="1" i="0" u="none" strike="noStrike" cap="none" dirty="0">
                <a:solidFill>
                  <a:srgbClr val="000000"/>
                </a:solidFill>
                <a:latin typeface="+mj-ea"/>
                <a:ea typeface="+mj-ea"/>
                <a:sym typeface="Arial"/>
              </a:endParaRPr>
            </a:p>
          </p:txBody>
        </p:sp>
      </p:grpSp>
      <p:sp>
        <p:nvSpPr>
          <p:cNvPr id="223" name="Google Shape;223;p22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02.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 기술 개발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 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딥 </a:t>
            </a:r>
            <a:r>
              <a:rPr lang="ko-KR" sz="2400" b="1" i="0" u="none" strike="noStrike" cap="none" dirty="0" err="1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포닉스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하드웨어 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제작</a:t>
            </a:r>
            <a:endParaRPr sz="24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cxnSp>
        <p:nvCxnSpPr>
          <p:cNvPr id="32" name="Google Shape;170;p19"/>
          <p:cNvCxnSpPr/>
          <p:nvPr/>
        </p:nvCxnSpPr>
        <p:spPr>
          <a:xfrm flipH="1">
            <a:off x="1809968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Google Shape;225;p22"/>
          <p:cNvSpPr/>
          <p:nvPr/>
        </p:nvSpPr>
        <p:spPr>
          <a:xfrm>
            <a:off x="2033516" y="1144627"/>
            <a:ext cx="2501489" cy="712537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 w="28575" cap="flat" cmpd="sng">
            <a:solidFill>
              <a:srgbClr val="F6C6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예상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‘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딥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포닉스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’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 </a:t>
            </a:r>
            <a:endParaRPr sz="2000" b="1" i="0" u="none" strike="noStrike" cap="none" dirty="0">
              <a:solidFill>
                <a:schemeClr val="dk1"/>
              </a:solidFill>
              <a:latin typeface="+mj-ea"/>
              <a:ea typeface="+mj-ea"/>
              <a:cs typeface="Song Myung"/>
              <a:sym typeface="Song Myung"/>
            </a:endParaRPr>
          </a:p>
        </p:txBody>
      </p:sp>
      <p:sp>
        <p:nvSpPr>
          <p:cNvPr id="36" name="Google Shape;225;p22"/>
          <p:cNvSpPr/>
          <p:nvPr/>
        </p:nvSpPr>
        <p:spPr>
          <a:xfrm>
            <a:off x="7410734" y="1144627"/>
            <a:ext cx="2501489" cy="712537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 w="28575" cap="flat" cmpd="sng">
            <a:solidFill>
              <a:srgbClr val="F6C6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실제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‘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딥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포닉스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’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Song Myung"/>
                <a:sym typeface="Song Myung"/>
              </a:rPr>
              <a:t> </a:t>
            </a:r>
            <a:endParaRPr sz="2000" b="1" i="0" u="none" strike="noStrike" cap="none" dirty="0">
              <a:solidFill>
                <a:schemeClr val="dk1"/>
              </a:solidFill>
              <a:latin typeface="+mj-ea"/>
              <a:ea typeface="+mj-ea"/>
              <a:cs typeface="Song Myung"/>
              <a:sym typeface="Song Myung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55" y="2220985"/>
            <a:ext cx="2748074" cy="3139168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6416271" y="3345995"/>
            <a:ext cx="593517" cy="88914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952055" y="2425791"/>
            <a:ext cx="4968037" cy="3537224"/>
            <a:chOff x="637587" y="2462432"/>
            <a:chExt cx="4968037" cy="3537224"/>
          </a:xfrm>
        </p:grpSpPr>
        <p:grpSp>
          <p:nvGrpSpPr>
            <p:cNvPr id="41" name="Google Shape;212;p22"/>
            <p:cNvGrpSpPr/>
            <p:nvPr/>
          </p:nvGrpSpPr>
          <p:grpSpPr>
            <a:xfrm>
              <a:off x="637587" y="2462432"/>
              <a:ext cx="4777619" cy="2893412"/>
              <a:chOff x="120409" y="1264681"/>
              <a:chExt cx="8413928" cy="2838450"/>
            </a:xfrm>
          </p:grpSpPr>
          <p:grpSp>
            <p:nvGrpSpPr>
              <p:cNvPr id="45" name="Google Shape;213;p22"/>
              <p:cNvGrpSpPr/>
              <p:nvPr/>
            </p:nvGrpSpPr>
            <p:grpSpPr>
              <a:xfrm>
                <a:off x="7068122" y="1265316"/>
                <a:ext cx="1466215" cy="2837815"/>
                <a:chOff x="0" y="0"/>
                <a:chExt cx="1466706" cy="2838233"/>
              </a:xfrm>
            </p:grpSpPr>
            <p:pic>
              <p:nvPicPr>
                <p:cNvPr id="50" name="Google Shape;214;p22" descr="cif0000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0" y="0"/>
                  <a:ext cx="1466706" cy="28382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" name="Google Shape;215;p22" descr="cif0000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305153" y="60195"/>
                  <a:ext cx="999777" cy="6759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6" name="Google Shape;216;p2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20409" y="1346382"/>
                <a:ext cx="3211748" cy="26750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217;p2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392096" y="1264681"/>
                <a:ext cx="1466850" cy="2838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Google Shape;218;p22"/>
              <p:cNvSpPr txBox="1"/>
              <p:nvPr/>
            </p:nvSpPr>
            <p:spPr>
              <a:xfrm>
                <a:off x="3254125" y="2487836"/>
                <a:ext cx="1065863" cy="685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4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19;p22"/>
              <p:cNvSpPr txBox="1"/>
              <p:nvPr/>
            </p:nvSpPr>
            <p:spPr>
              <a:xfrm>
                <a:off x="6098362" y="2489131"/>
                <a:ext cx="55778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8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=</a:t>
                </a:r>
                <a:endParaRPr sz="4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" name="Google Shape;220;p22"/>
            <p:cNvSpPr txBox="1"/>
            <p:nvPr/>
          </p:nvSpPr>
          <p:spPr>
            <a:xfrm>
              <a:off x="1067246" y="5650614"/>
              <a:ext cx="856508" cy="34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 i="0" u="none" strike="noStrike" cap="none" dirty="0" err="1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포닉스</a:t>
              </a:r>
              <a:endParaRPr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3" name="Google Shape;221;p22"/>
            <p:cNvSpPr txBox="1"/>
            <p:nvPr/>
          </p:nvSpPr>
          <p:spPr>
            <a:xfrm>
              <a:off x="2907195" y="5633187"/>
              <a:ext cx="1144816" cy="34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 i="0" u="none" strike="noStrike" cap="none" dirty="0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인천공항 </a:t>
              </a:r>
              <a:r>
                <a:rPr lang="ko-KR" b="1" i="0" u="none" strike="noStrike" cap="none" dirty="0" err="1">
                  <a:solidFill>
                    <a:srgbClr val="000000"/>
                  </a:solidFill>
                  <a:latin typeface="+mj-ea"/>
                  <a:ea typeface="+mj-ea"/>
                  <a:cs typeface="Arial"/>
                  <a:sym typeface="Arial"/>
                </a:rPr>
                <a:t>에어스타</a:t>
              </a:r>
              <a:endParaRPr b="1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endParaRPr>
            </a:p>
          </p:txBody>
        </p:sp>
        <p:sp>
          <p:nvSpPr>
            <p:cNvPr id="44" name="Google Shape;222;p22"/>
            <p:cNvSpPr txBox="1"/>
            <p:nvPr/>
          </p:nvSpPr>
          <p:spPr>
            <a:xfrm>
              <a:off x="4392238" y="5674300"/>
              <a:ext cx="1213386" cy="31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latin typeface="+mj-ea"/>
                  <a:ea typeface="+mj-ea"/>
                </a:rPr>
                <a:t>딥 </a:t>
              </a:r>
              <a:r>
                <a:rPr lang="ko-KR" altLang="en-US" b="1" i="0" u="none" strike="noStrike" cap="none" dirty="0" err="1">
                  <a:solidFill>
                    <a:srgbClr val="000000"/>
                  </a:solidFill>
                  <a:latin typeface="+mj-ea"/>
                  <a:ea typeface="+mj-ea"/>
                  <a:sym typeface="Arial"/>
                </a:rPr>
                <a:t>포닉스</a:t>
              </a:r>
              <a:endParaRPr b="1" i="0" u="none" strike="noStrike" cap="none" dirty="0">
                <a:solidFill>
                  <a:srgbClr val="000000"/>
                </a:solidFill>
                <a:latin typeface="+mj-ea"/>
                <a:ea typeface="+mj-ea"/>
                <a:sym typeface="Arial"/>
              </a:endParaRP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55" y="2252583"/>
            <a:ext cx="2748074" cy="31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15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26</a:t>
            </a:fld>
            <a:endParaRPr sz="1400" b="1" dirty="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12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223;p22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02.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 기술 개발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 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딥 </a:t>
            </a:r>
            <a:r>
              <a:rPr lang="ko-KR" sz="2400" b="1" i="0" u="none" strike="noStrike" cap="none" dirty="0" err="1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포닉스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하드웨어 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제작</a:t>
            </a:r>
            <a:endParaRPr sz="24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cxnSp>
        <p:nvCxnSpPr>
          <p:cNvPr id="14" name="Google Shape;170;p19"/>
          <p:cNvCxnSpPr/>
          <p:nvPr/>
        </p:nvCxnSpPr>
        <p:spPr>
          <a:xfrm flipH="1">
            <a:off x="1809968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8" y="921860"/>
            <a:ext cx="2852963" cy="1915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2446" y="2921187"/>
            <a:ext cx="16967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n-ea"/>
                <a:ea typeface="+mn-ea"/>
              </a:rPr>
              <a:t>① </a:t>
            </a:r>
            <a:r>
              <a:rPr lang="en-US" altLang="ko-KR" b="1" dirty="0">
                <a:latin typeface="+mn-ea"/>
                <a:ea typeface="+mn-ea"/>
              </a:rPr>
              <a:t>3D </a:t>
            </a:r>
            <a:r>
              <a:rPr lang="ko-KR" altLang="en-US" b="1" dirty="0">
                <a:latin typeface="+mn-ea"/>
                <a:ea typeface="+mn-ea"/>
              </a:rPr>
              <a:t>프린팅 도면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863" y="950888"/>
            <a:ext cx="2946160" cy="18417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30865" y="2919140"/>
            <a:ext cx="1089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n-ea"/>
                <a:ea typeface="+mn-ea"/>
              </a:rPr>
              <a:t>② </a:t>
            </a:r>
            <a:r>
              <a:rPr lang="ko-KR" altLang="en-US" b="1" dirty="0">
                <a:latin typeface="+mn-ea"/>
                <a:ea typeface="+mn-ea"/>
              </a:rPr>
              <a:t>프린팅</a:t>
            </a:r>
          </a:p>
        </p:txBody>
      </p:sp>
      <p:pic>
        <p:nvPicPr>
          <p:cNvPr id="18" name="Google Shape;246;p23"/>
          <p:cNvPicPr preferRelativeResize="0"/>
          <p:nvPr/>
        </p:nvPicPr>
        <p:blipFill rotWithShape="1">
          <a:blip r:embed="rId6">
            <a:alphaModFix/>
          </a:blip>
          <a:srcRect l="73336" b="71526"/>
          <a:stretch/>
        </p:blipFill>
        <p:spPr>
          <a:xfrm>
            <a:off x="8245926" y="947350"/>
            <a:ext cx="2915558" cy="1864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8833742" y="2915061"/>
            <a:ext cx="17399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n-ea"/>
                <a:ea typeface="+mn-ea"/>
              </a:rPr>
              <a:t>③ </a:t>
            </a:r>
            <a:r>
              <a:rPr lang="ko-KR" altLang="en-US" b="1" dirty="0">
                <a:latin typeface="+mn-ea"/>
                <a:ea typeface="+mn-ea"/>
              </a:rPr>
              <a:t>프린팅 결과물</a:t>
            </a:r>
          </a:p>
        </p:txBody>
      </p:sp>
      <p:pic>
        <p:nvPicPr>
          <p:cNvPr id="20" name="Google Shape;246;p23"/>
          <p:cNvPicPr preferRelativeResize="0"/>
          <p:nvPr/>
        </p:nvPicPr>
        <p:blipFill rotWithShape="1">
          <a:blip r:embed="rId6">
            <a:alphaModFix/>
          </a:blip>
          <a:srcRect l="77223" t="50049" r="2105" b="12040"/>
          <a:stretch/>
        </p:blipFill>
        <p:spPr>
          <a:xfrm>
            <a:off x="476509" y="3561568"/>
            <a:ext cx="2890801" cy="1917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1073526" y="5714931"/>
            <a:ext cx="16967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n-ea"/>
                <a:ea typeface="+mn-ea"/>
              </a:rPr>
              <a:t>④ </a:t>
            </a:r>
            <a:r>
              <a:rPr lang="ko-KR" altLang="en-US" b="1" dirty="0">
                <a:latin typeface="+mn-ea"/>
                <a:ea typeface="+mn-ea"/>
              </a:rPr>
              <a:t>얼굴 조립</a:t>
            </a:r>
          </a:p>
        </p:txBody>
      </p:sp>
      <p:pic>
        <p:nvPicPr>
          <p:cNvPr id="22" name="Google Shape;246;p23"/>
          <p:cNvPicPr preferRelativeResize="0"/>
          <p:nvPr/>
        </p:nvPicPr>
        <p:blipFill rotWithShape="1">
          <a:blip r:embed="rId6">
            <a:alphaModFix/>
          </a:blip>
          <a:srcRect l="40458" t="48047" r="38870" b="14042"/>
          <a:stretch/>
        </p:blipFill>
        <p:spPr>
          <a:xfrm>
            <a:off x="4421863" y="3561568"/>
            <a:ext cx="2946160" cy="191757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5349215" y="5714932"/>
            <a:ext cx="16967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n-ea"/>
                <a:ea typeface="+mn-ea"/>
              </a:rPr>
              <a:t>⑤ </a:t>
            </a:r>
            <a:r>
              <a:rPr lang="ko-KR" altLang="en-US" b="1" dirty="0">
                <a:latin typeface="+mn-ea"/>
                <a:ea typeface="+mn-ea"/>
              </a:rPr>
              <a:t>몸통 조립</a:t>
            </a:r>
          </a:p>
        </p:txBody>
      </p:sp>
      <p:pic>
        <p:nvPicPr>
          <p:cNvPr id="24" name="Google Shape;246;p23"/>
          <p:cNvPicPr preferRelativeResize="0"/>
          <p:nvPr/>
        </p:nvPicPr>
        <p:blipFill rotWithShape="1">
          <a:blip r:embed="rId6">
            <a:alphaModFix/>
          </a:blip>
          <a:srcRect l="2721" t="33461" r="79798" b="34846"/>
          <a:stretch/>
        </p:blipFill>
        <p:spPr>
          <a:xfrm>
            <a:off x="8245926" y="3569385"/>
            <a:ext cx="2915558" cy="19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9120732" y="5722624"/>
            <a:ext cx="1470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⑥ </a:t>
            </a:r>
            <a:r>
              <a:rPr lang="ko-KR" altLang="en-US" b="1" dirty="0">
                <a:latin typeface="+mn-ea"/>
                <a:ea typeface="+mn-ea"/>
              </a:rPr>
              <a:t>최종 결과물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3526" y="6008885"/>
            <a:ext cx="145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전면 </a:t>
            </a:r>
            <a:r>
              <a:rPr lang="en-US" altLang="ko-KR" dirty="0">
                <a:latin typeface="+mn-ea"/>
                <a:ea typeface="+mn-ea"/>
              </a:rPr>
              <a:t>3D </a:t>
            </a:r>
            <a:r>
              <a:rPr lang="ko-KR" altLang="en-US" dirty="0">
                <a:latin typeface="+mn-ea"/>
                <a:ea typeface="+mn-ea"/>
              </a:rPr>
              <a:t>프린팅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05715" y="6008886"/>
            <a:ext cx="194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3D </a:t>
            </a:r>
            <a:r>
              <a:rPr lang="ko-KR" altLang="en-US" dirty="0">
                <a:latin typeface="+mn-ea"/>
                <a:ea typeface="+mn-ea"/>
              </a:rPr>
              <a:t>프린팅 </a:t>
            </a:r>
            <a:r>
              <a:rPr lang="en-US" altLang="ko-KR" dirty="0">
                <a:latin typeface="+mn-ea"/>
                <a:ea typeface="+mn-ea"/>
              </a:rPr>
              <a:t>+ </a:t>
            </a:r>
            <a:r>
              <a:rPr lang="ko-KR" altLang="en-US" dirty="0" err="1">
                <a:latin typeface="+mn-ea"/>
                <a:ea typeface="+mn-ea"/>
              </a:rPr>
              <a:t>우드락</a:t>
            </a:r>
            <a:r>
              <a:rPr lang="en-US" altLang="ko-KR" dirty="0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7600197" y="1758462"/>
            <a:ext cx="469079" cy="4259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11443475" y="1758462"/>
            <a:ext cx="469079" cy="4259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3720610" y="1758462"/>
            <a:ext cx="469079" cy="4259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3748372" y="4360068"/>
            <a:ext cx="469079" cy="4259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7600196" y="4399115"/>
            <a:ext cx="469079" cy="42593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155543" y="6008886"/>
            <a:ext cx="1580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디스플레이 설치</a:t>
            </a:r>
          </a:p>
        </p:txBody>
      </p:sp>
    </p:spTree>
    <p:extLst>
      <p:ext uri="{BB962C8B-B14F-4D97-AF65-F5344CB8AC3E}">
        <p14:creationId xmlns:p14="http://schemas.microsoft.com/office/powerpoint/2010/main" val="3737454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6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68" name="Google Shape;468;p36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27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3216275" y="2136311"/>
            <a:ext cx="5760000" cy="1329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0</a:t>
            </a:r>
            <a:r>
              <a:rPr 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3. 시연 </a:t>
            </a:r>
            <a:r>
              <a:rPr lang="ko-KR" altLang="en-US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영</a:t>
            </a:r>
            <a:r>
              <a:rPr 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상  </a:t>
            </a:r>
            <a:endParaRPr sz="4000" b="0" i="0" u="none" strike="noStrike" cap="none" dirty="0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 b="0" i="0" u="none" strike="noStrike" cap="non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71" name="Google Shape;471;p36"/>
          <p:cNvSpPr/>
          <p:nvPr/>
        </p:nvSpPr>
        <p:spPr>
          <a:xfrm>
            <a:off x="2136275" y="3707720"/>
            <a:ext cx="7920000" cy="1608998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4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딥 </a:t>
            </a:r>
            <a:r>
              <a:rPr lang="ko-KR" altLang="en-US" sz="4000" dirty="0" err="1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포닉스</a:t>
            </a:r>
            <a:r>
              <a:rPr lang="ko-KR" altLang="en-US" sz="4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 작동 영상 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28</a:t>
            </a:fld>
            <a:endParaRPr sz="1400" b="1" dirty="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12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223;p22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3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.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 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시연 영상</a:t>
            </a:r>
            <a:endParaRPr sz="24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567" y="1101968"/>
            <a:ext cx="5010966" cy="50109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2" y="3268134"/>
            <a:ext cx="1055753" cy="10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0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8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85" name="Google Shape;485;p38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29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3216275" y="2835788"/>
            <a:ext cx="5760000" cy="1329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0</a:t>
            </a:r>
            <a:r>
              <a:rPr 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4. 기대</a:t>
            </a:r>
            <a:r>
              <a:rPr lang="en-US" alt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효과</a:t>
            </a:r>
            <a:endParaRPr sz="4000" b="0" i="0" u="none" strike="noStrike" cap="none" dirty="0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 b="0" i="0" u="none" strike="noStrike" cap="non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3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3216275" y="2136311"/>
            <a:ext cx="5760000" cy="1329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01. 주제 선정</a:t>
            </a:r>
            <a:endParaRPr sz="4000" b="0" i="0" u="none" strike="noStrike" cap="none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 b="0" i="0" u="none" strike="noStrike" cap="non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2223425" y="3983283"/>
            <a:ext cx="7920000" cy="7854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‘접객로봇’ 딥 포닉스 선정이유</a:t>
            </a:r>
            <a:endParaRPr sz="4000" b="0" i="0" u="none" strike="noStrike" cap="none">
              <a:solidFill>
                <a:srgbClr val="A3195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30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04. 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기대효과</a:t>
            </a:r>
            <a:endParaRPr sz="2400" dirty="0">
              <a:latin typeface="Song Myung" panose="020B0600000101010101" charset="0"/>
              <a:ea typeface="Song Myung" panose="020B0600000101010101" charset="0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grpSp>
        <p:nvGrpSpPr>
          <p:cNvPr id="4" name="그룹 3"/>
          <p:cNvGrpSpPr/>
          <p:nvPr/>
        </p:nvGrpSpPr>
        <p:grpSpPr>
          <a:xfrm>
            <a:off x="666958" y="1236423"/>
            <a:ext cx="11320155" cy="4226050"/>
            <a:chOff x="538942" y="923785"/>
            <a:chExt cx="11320155" cy="4226050"/>
          </a:xfrm>
        </p:grpSpPr>
        <p:grpSp>
          <p:nvGrpSpPr>
            <p:cNvPr id="3" name="그룹 2"/>
            <p:cNvGrpSpPr/>
            <p:nvPr/>
          </p:nvGrpSpPr>
          <p:grpSpPr>
            <a:xfrm>
              <a:off x="538942" y="923785"/>
              <a:ext cx="3368965" cy="3273077"/>
              <a:chOff x="6096000" y="1087908"/>
              <a:chExt cx="4024313" cy="4024313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087908"/>
                <a:ext cx="4024313" cy="4024313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5813" y="1113821"/>
                <a:ext cx="1484686" cy="1762973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7715765" y="2322797"/>
                <a:ext cx="784781" cy="45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00" b="1" dirty="0"/>
                  <a:t>7</a:t>
                </a:r>
                <a:r>
                  <a:rPr lang="ko-KR" altLang="en-US" sz="1800" b="1" dirty="0"/>
                  <a:t>기</a:t>
                </a: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621115" y="4454839"/>
              <a:ext cx="3286792" cy="694996"/>
            </a:xfrm>
            <a:prstGeom prst="rect">
              <a:avLst/>
            </a:prstGeom>
            <a:noFill/>
            <a:ln w="28575">
              <a:solidFill>
                <a:srgbClr val="F6C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>
                  <a:solidFill>
                    <a:schemeClr val="tx1"/>
                  </a:solidFill>
                  <a:latin typeface="+mn-ea"/>
                </a:rPr>
                <a:t>앞으로의 교육생들에게 </a:t>
              </a:r>
              <a:endParaRPr lang="en-US" altLang="ko-KR" sz="1800" b="1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800" b="1" dirty="0">
                  <a:solidFill>
                    <a:schemeClr val="tx1"/>
                  </a:solidFill>
                  <a:latin typeface="+mn-ea"/>
                </a:rPr>
                <a:t>정보제공 및 동기부여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700" y="1783774"/>
              <a:ext cx="2266950" cy="2266950"/>
            </a:xfrm>
            <a:prstGeom prst="rect">
              <a:avLst/>
            </a:prstGeom>
          </p:spPr>
        </p:pic>
        <p:sp>
          <p:nvSpPr>
            <p:cNvPr id="9" name="사각형 설명선 8"/>
            <p:cNvSpPr/>
            <p:nvPr/>
          </p:nvSpPr>
          <p:spPr>
            <a:xfrm>
              <a:off x="4780547" y="1155033"/>
              <a:ext cx="2411824" cy="628741"/>
            </a:xfrm>
            <a:prstGeom prst="wedgeRectCallout">
              <a:avLst>
                <a:gd name="adj1" fmla="val -20833"/>
                <a:gd name="adj2" fmla="val 81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“</a:t>
              </a:r>
              <a:r>
                <a:rPr lang="ko-KR" altLang="en-US" b="1" dirty="0">
                  <a:solidFill>
                    <a:schemeClr val="tx1"/>
                  </a:solidFill>
                </a:rPr>
                <a:t>정보통신연구소에는 </a:t>
              </a:r>
              <a:r>
                <a:rPr lang="en-US" altLang="ko-KR" b="1" dirty="0">
                  <a:solidFill>
                    <a:schemeClr val="tx1"/>
                  </a:solidFill>
                </a:rPr>
                <a:t/>
              </a:r>
              <a:br>
                <a:rPr lang="en-US" altLang="ko-KR" b="1" dirty="0">
                  <a:solidFill>
                    <a:schemeClr val="tx1"/>
                  </a:solidFill>
                </a:rPr>
              </a:br>
              <a:r>
                <a:rPr lang="ko-KR" altLang="en-US" b="1" dirty="0">
                  <a:solidFill>
                    <a:schemeClr val="tx1"/>
                  </a:solidFill>
                </a:rPr>
                <a:t>안내원로봇도 있네</a:t>
              </a:r>
              <a:r>
                <a:rPr lang="en-US" altLang="ko-KR" b="1" dirty="0">
                  <a:solidFill>
                    <a:schemeClr val="tx1"/>
                  </a:solidFill>
                </a:rPr>
                <a:t>”</a:t>
              </a:r>
              <a:endParaRPr lang="ko-KR" altLang="en-US" b="1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583515" y="4454839"/>
              <a:ext cx="3286792" cy="694996"/>
            </a:xfrm>
            <a:prstGeom prst="rect">
              <a:avLst/>
            </a:prstGeom>
            <a:noFill/>
            <a:ln w="28575">
              <a:solidFill>
                <a:srgbClr val="F6C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chemeClr val="tx1"/>
                  </a:solidFill>
                </a:rPr>
                <a:t>RIST </a:t>
              </a:r>
              <a:r>
                <a:rPr lang="ko-KR" altLang="en-US" sz="1800" b="1" dirty="0">
                  <a:solidFill>
                    <a:schemeClr val="tx1"/>
                  </a:solidFill>
                </a:rPr>
                <a:t>방문객의 호기심을 받아</a:t>
              </a:r>
              <a:endParaRPr lang="en-US" altLang="ko-KR" sz="1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800" b="1" dirty="0">
                  <a:solidFill>
                    <a:schemeClr val="tx1"/>
                  </a:solidFill>
                </a:rPr>
                <a:t>RIST </a:t>
              </a:r>
              <a:r>
                <a:rPr lang="ko-KR" altLang="en-US" sz="1800" b="1" dirty="0">
                  <a:solidFill>
                    <a:schemeClr val="tx1"/>
                  </a:solidFill>
                </a:rPr>
                <a:t>이미지 상승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884693" y="4454839"/>
              <a:ext cx="2702256" cy="694996"/>
            </a:xfrm>
            <a:prstGeom prst="rect">
              <a:avLst/>
            </a:prstGeom>
            <a:noFill/>
            <a:ln w="28575">
              <a:solidFill>
                <a:srgbClr val="F6C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dirty="0">
                  <a:solidFill>
                    <a:schemeClr val="tx1"/>
                  </a:solidFill>
                </a:rPr>
                <a:t>최소한의 안내 인력 배치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28" b="13886"/>
            <a:stretch/>
          </p:blipFill>
          <p:spPr>
            <a:xfrm>
              <a:off x="8472269" y="2033863"/>
              <a:ext cx="1781611" cy="176677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4308" y="1928152"/>
              <a:ext cx="1674789" cy="1674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649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8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85" name="Google Shape;485;p38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31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3216275" y="2835788"/>
            <a:ext cx="5760000" cy="1329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0</a:t>
            </a:r>
            <a:r>
              <a:rPr lang="en-US" alt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5</a:t>
            </a:r>
            <a:r>
              <a:rPr 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. </a:t>
            </a:r>
            <a:r>
              <a:rPr lang="ko-KR" altLang="en-US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발전 방향</a:t>
            </a:r>
            <a:endParaRPr sz="4000" b="0" i="0" u="none" strike="noStrike" cap="none" dirty="0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 b="0" i="0" u="none" strike="noStrike" cap="non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  <p:extLst>
      <p:ext uri="{BB962C8B-B14F-4D97-AF65-F5344CB8AC3E}">
        <p14:creationId xmlns:p14="http://schemas.microsoft.com/office/powerpoint/2010/main" val="3074308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"/>
                <a:ea typeface="Song Myung"/>
                <a:cs typeface="Song Myung"/>
                <a:sym typeface="Song Myung"/>
              </a:rPr>
              <a:t>32</a:t>
            </a:fld>
            <a:endParaRPr sz="1400" b="1">
              <a:solidFill>
                <a:schemeClr val="dk1"/>
              </a:solidFill>
              <a:latin typeface="song my"/>
              <a:ea typeface="Song Myung"/>
              <a:cs typeface="Song Myung"/>
              <a:sym typeface="Song Myung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7" name="Google Shape;404;p32"/>
          <p:cNvCxnSpPr/>
          <p:nvPr/>
        </p:nvCxnSpPr>
        <p:spPr>
          <a:xfrm flipH="1">
            <a:off x="3124277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" name="그룹 3"/>
          <p:cNvGrpSpPr/>
          <p:nvPr/>
        </p:nvGrpSpPr>
        <p:grpSpPr>
          <a:xfrm>
            <a:off x="359985" y="1718899"/>
            <a:ext cx="11472029" cy="3936814"/>
            <a:chOff x="370808" y="1334851"/>
            <a:chExt cx="11472029" cy="393681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0680" y="1334851"/>
              <a:ext cx="3657466" cy="251844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808" y="1334851"/>
              <a:ext cx="3761867" cy="2518449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370808" y="4262015"/>
              <a:ext cx="3761867" cy="1009650"/>
            </a:xfrm>
            <a:prstGeom prst="rect">
              <a:avLst/>
            </a:prstGeom>
            <a:noFill/>
            <a:ln w="28575">
              <a:solidFill>
                <a:srgbClr val="F6C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움직이는 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안내봇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방문객을 목적지까지 안내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400681" y="4262015"/>
              <a:ext cx="3657466" cy="1009650"/>
            </a:xfrm>
            <a:prstGeom prst="rect">
              <a:avLst/>
            </a:prstGeom>
            <a:noFill/>
            <a:ln w="28575">
              <a:solidFill>
                <a:srgbClr val="F6C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</a:rPr>
                <a:t>로봇펫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사람들과 감정을 공유하는 펫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7439" y="1334852"/>
              <a:ext cx="3435398" cy="2518448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8407439" y="4262015"/>
              <a:ext cx="3435398" cy="1009650"/>
            </a:xfrm>
            <a:prstGeom prst="rect">
              <a:avLst/>
            </a:prstGeom>
            <a:noFill/>
            <a:ln w="28575">
              <a:solidFill>
                <a:srgbClr val="F6C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스마트 가전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공기 상태에 따라 움직이는 공기청정기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Google Shape;108;p15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05. 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향후 발전 방향</a:t>
            </a:r>
            <a:endParaRPr sz="2400" dirty="0">
              <a:latin typeface="Song Myung" panose="020B0600000101010101" charset="0"/>
              <a:ea typeface="Song Myung" panose="020B0600000101010101" charset="0"/>
              <a:cs typeface="Song Myung"/>
              <a:sym typeface="Song Myung"/>
            </a:endParaRPr>
          </a:p>
        </p:txBody>
      </p:sp>
    </p:spTree>
    <p:extLst>
      <p:ext uri="{BB962C8B-B14F-4D97-AF65-F5344CB8AC3E}">
        <p14:creationId xmlns:p14="http://schemas.microsoft.com/office/powerpoint/2010/main" val="2739513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37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6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08;p15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alt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05. 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발전방향     </a:t>
            </a:r>
            <a:r>
              <a:rPr lang="en-US" alt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To 7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기</a:t>
            </a:r>
            <a:endParaRPr sz="2400" dirty="0">
              <a:latin typeface="Song Myung" panose="020B0600000101010101" charset="0"/>
              <a:ea typeface="Song Myung" panose="020B0600000101010101" charset="0"/>
              <a:cs typeface="Song Myung"/>
              <a:sym typeface="Song Myung"/>
            </a:endParaRPr>
          </a:p>
        </p:txBody>
      </p:sp>
      <p:cxnSp>
        <p:nvCxnSpPr>
          <p:cNvPr id="8" name="Google Shape;170;p19"/>
          <p:cNvCxnSpPr/>
          <p:nvPr/>
        </p:nvCxnSpPr>
        <p:spPr>
          <a:xfrm flipH="1">
            <a:off x="1781246" y="-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직사각형 12"/>
          <p:cNvSpPr/>
          <p:nvPr/>
        </p:nvSpPr>
        <p:spPr>
          <a:xfrm>
            <a:off x="342491" y="1235351"/>
            <a:ext cx="3761867" cy="10096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A3195C"/>
                </a:solidFill>
              </a:rPr>
              <a:t>자율주행</a:t>
            </a:r>
            <a:r>
              <a:rPr lang="ko-KR" altLang="en-US" sz="2000" b="1" dirty="0">
                <a:solidFill>
                  <a:schemeClr val="tx1"/>
                </a:solidFill>
              </a:rPr>
              <a:t>하는 딥 </a:t>
            </a:r>
            <a:r>
              <a:rPr lang="ko-KR" altLang="en-US" sz="2000" b="1" dirty="0" err="1">
                <a:solidFill>
                  <a:schemeClr val="tx1"/>
                </a:solidFill>
              </a:rPr>
              <a:t>포닉스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실내 지도 매핑 기술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5066" y="1235351"/>
            <a:ext cx="3761867" cy="10096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A3195C"/>
                </a:solidFill>
              </a:rPr>
              <a:t>자유대화</a:t>
            </a:r>
            <a:r>
              <a:rPr lang="ko-KR" altLang="en-US" sz="2000" b="1" dirty="0">
                <a:solidFill>
                  <a:schemeClr val="tx1"/>
                </a:solidFill>
              </a:rPr>
              <a:t>까지 가능한 딥 </a:t>
            </a:r>
            <a:r>
              <a:rPr lang="ko-KR" altLang="en-US" sz="2000" b="1" dirty="0" err="1">
                <a:solidFill>
                  <a:schemeClr val="tx1"/>
                </a:solidFill>
              </a:rPr>
              <a:t>포닉스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STT </a:t>
            </a:r>
            <a:r>
              <a:rPr lang="ko-KR" altLang="en-US" sz="1800" b="1" dirty="0">
                <a:solidFill>
                  <a:schemeClr val="tx1"/>
                </a:solidFill>
              </a:rPr>
              <a:t>성능 개선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087640" y="1224392"/>
            <a:ext cx="3761867" cy="10096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A3195C"/>
                </a:solidFill>
              </a:rPr>
              <a:t>전면 </a:t>
            </a:r>
            <a:r>
              <a:rPr lang="en-US" altLang="ko-KR" sz="2000" b="1" dirty="0">
                <a:solidFill>
                  <a:srgbClr val="A3195C"/>
                </a:solidFill>
              </a:rPr>
              <a:t>3D </a:t>
            </a:r>
            <a:r>
              <a:rPr lang="ko-KR" altLang="en-US" sz="2000" b="1" dirty="0">
                <a:solidFill>
                  <a:srgbClr val="A3195C"/>
                </a:solidFill>
              </a:rPr>
              <a:t>프린팅 </a:t>
            </a:r>
            <a:r>
              <a:rPr lang="ko-KR" altLang="en-US" sz="2000" b="1" dirty="0">
                <a:solidFill>
                  <a:schemeClr val="tx1"/>
                </a:solidFill>
              </a:rPr>
              <a:t>으로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하드웨어 개선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https://scontent-iad3-1.cdninstagram.com/vp/b6b85044f7c5203d4defaaeabb4c6f69/5D15A9A0/t51.2885-15/e35/c0.90.720.720/62213790_103153167581927_3955256764134245470_n.jpg?_nc_ht=scontent-iad3-1.cdninstagram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1" y="2718898"/>
            <a:ext cx="3042465" cy="304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Check Mark Icon Free Stock Photo - Public Domain Pictures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0" y="1556471"/>
            <a:ext cx="778764" cy="699489"/>
          </a:xfrm>
          <a:prstGeom prst="rect">
            <a:avLst/>
          </a:prstGeom>
        </p:spPr>
      </p:pic>
      <p:pic>
        <p:nvPicPr>
          <p:cNvPr id="24" name="그림 23" descr="Check Mark Icon Free Stock Photo - Public Domain Pictures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54" y="1556471"/>
            <a:ext cx="778764" cy="699489"/>
          </a:xfrm>
          <a:prstGeom prst="rect">
            <a:avLst/>
          </a:prstGeom>
        </p:spPr>
      </p:pic>
      <p:pic>
        <p:nvPicPr>
          <p:cNvPr id="25" name="그림 24" descr="Check Mark Icon Free Stock Photo - Public Domain Pictures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34" y="1556471"/>
            <a:ext cx="778764" cy="699489"/>
          </a:xfrm>
          <a:prstGeom prst="rect">
            <a:avLst/>
          </a:prstGeom>
        </p:spPr>
      </p:pic>
      <p:pic>
        <p:nvPicPr>
          <p:cNvPr id="1032" name="Picture 8" descr="https://postfiles.pstatic.net/MjAxOTAxMTdfNDEg/MDAxNTQ3Njk4MzM1NTU5.XLaonawbOkhUgBQASy9X1pY9ill7kuJU92QPTYlJGzog.H2PPtSM7uPbl4NKbo3sn6eSQv3gPjVS__fiW1RNm2b0g.JPEG.tech-plus/39623894105_3df4f8e7df_b.jpg?type=w77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15" y="2718899"/>
            <a:ext cx="3358661" cy="304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3D íë¦°í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341" y="2718900"/>
            <a:ext cx="3222606" cy="304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314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8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85" name="Google Shape;485;p38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34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3216275" y="2835788"/>
            <a:ext cx="5760000" cy="1329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66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Q &amp; A</a:t>
            </a:r>
            <a:endParaRPr sz="6600" b="0" i="0" u="none" strike="noStrike" cap="none" dirty="0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 b="0" i="0" u="none" strike="noStrike" cap="non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  <p:extLst>
      <p:ext uri="{BB962C8B-B14F-4D97-AF65-F5344CB8AC3E}">
        <p14:creationId xmlns:p14="http://schemas.microsoft.com/office/powerpoint/2010/main" val="220102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1873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</a:t>
            </a:r>
            <a:r>
              <a:rPr lang="en-US" alt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1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. 주제 선정    </a:t>
            </a:r>
            <a:r>
              <a:rPr lang="ko-KR" altLang="en-US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아이디어 발상</a:t>
            </a:r>
            <a:endParaRPr sz="24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cxnSp>
        <p:nvCxnSpPr>
          <p:cNvPr id="170" name="Google Shape;170;p19"/>
          <p:cNvCxnSpPr/>
          <p:nvPr/>
        </p:nvCxnSpPr>
        <p:spPr>
          <a:xfrm flipH="1">
            <a:off x="1776003" y="0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" name="그룹 17"/>
          <p:cNvGrpSpPr/>
          <p:nvPr/>
        </p:nvGrpSpPr>
        <p:grpSpPr>
          <a:xfrm>
            <a:off x="836140" y="1087908"/>
            <a:ext cx="5086350" cy="3845435"/>
            <a:chOff x="800100" y="1040385"/>
            <a:chExt cx="5086350" cy="3845435"/>
          </a:xfrm>
        </p:grpSpPr>
        <p:grpSp>
          <p:nvGrpSpPr>
            <p:cNvPr id="16" name="그룹 15"/>
            <p:cNvGrpSpPr/>
            <p:nvPr/>
          </p:nvGrpSpPr>
          <p:grpSpPr>
            <a:xfrm>
              <a:off x="800100" y="1040385"/>
              <a:ext cx="5086350" cy="3845435"/>
              <a:chOff x="800100" y="1040385"/>
              <a:chExt cx="5086350" cy="3845435"/>
            </a:xfrm>
          </p:grpSpPr>
          <p:sp>
            <p:nvSpPr>
              <p:cNvPr id="7" name="자유형 6"/>
              <p:cNvSpPr/>
              <p:nvPr/>
            </p:nvSpPr>
            <p:spPr>
              <a:xfrm>
                <a:off x="800100" y="1409700"/>
                <a:ext cx="5086350" cy="3476120"/>
              </a:xfrm>
              <a:custGeom>
                <a:avLst/>
                <a:gdLst>
                  <a:gd name="connsiteX0" fmla="*/ 1257300 w 4381500"/>
                  <a:gd name="connsiteY0" fmla="*/ 819150 h 3990470"/>
                  <a:gd name="connsiteX1" fmla="*/ 1257300 w 4381500"/>
                  <a:gd name="connsiteY1" fmla="*/ 819150 h 3990470"/>
                  <a:gd name="connsiteX2" fmla="*/ 952500 w 4381500"/>
                  <a:gd name="connsiteY2" fmla="*/ 857250 h 3990470"/>
                  <a:gd name="connsiteX3" fmla="*/ 895350 w 4381500"/>
                  <a:gd name="connsiteY3" fmla="*/ 876300 h 3990470"/>
                  <a:gd name="connsiteX4" fmla="*/ 857250 w 4381500"/>
                  <a:gd name="connsiteY4" fmla="*/ 933450 h 3990470"/>
                  <a:gd name="connsiteX5" fmla="*/ 800100 w 4381500"/>
                  <a:gd name="connsiteY5" fmla="*/ 952500 h 3990470"/>
                  <a:gd name="connsiteX6" fmla="*/ 742950 w 4381500"/>
                  <a:gd name="connsiteY6" fmla="*/ 1009650 h 3990470"/>
                  <a:gd name="connsiteX7" fmla="*/ 666750 w 4381500"/>
                  <a:gd name="connsiteY7" fmla="*/ 1123950 h 3990470"/>
                  <a:gd name="connsiteX8" fmla="*/ 609600 w 4381500"/>
                  <a:gd name="connsiteY8" fmla="*/ 1143000 h 3990470"/>
                  <a:gd name="connsiteX9" fmla="*/ 552450 w 4381500"/>
                  <a:gd name="connsiteY9" fmla="*/ 1200150 h 3990470"/>
                  <a:gd name="connsiteX10" fmla="*/ 495300 w 4381500"/>
                  <a:gd name="connsiteY10" fmla="*/ 1276350 h 3990470"/>
                  <a:gd name="connsiteX11" fmla="*/ 438150 w 4381500"/>
                  <a:gd name="connsiteY11" fmla="*/ 1314450 h 3990470"/>
                  <a:gd name="connsiteX12" fmla="*/ 342900 w 4381500"/>
                  <a:gd name="connsiteY12" fmla="*/ 1409700 h 3990470"/>
                  <a:gd name="connsiteX13" fmla="*/ 247650 w 4381500"/>
                  <a:gd name="connsiteY13" fmla="*/ 1504950 h 3990470"/>
                  <a:gd name="connsiteX14" fmla="*/ 209550 w 4381500"/>
                  <a:gd name="connsiteY14" fmla="*/ 1581150 h 3990470"/>
                  <a:gd name="connsiteX15" fmla="*/ 190500 w 4381500"/>
                  <a:gd name="connsiteY15" fmla="*/ 1638300 h 3990470"/>
                  <a:gd name="connsiteX16" fmla="*/ 152400 w 4381500"/>
                  <a:gd name="connsiteY16" fmla="*/ 1695450 h 3990470"/>
                  <a:gd name="connsiteX17" fmla="*/ 133350 w 4381500"/>
                  <a:gd name="connsiteY17" fmla="*/ 1752600 h 3990470"/>
                  <a:gd name="connsiteX18" fmla="*/ 95250 w 4381500"/>
                  <a:gd name="connsiteY18" fmla="*/ 1809750 h 3990470"/>
                  <a:gd name="connsiteX19" fmla="*/ 57150 w 4381500"/>
                  <a:gd name="connsiteY19" fmla="*/ 1885950 h 3990470"/>
                  <a:gd name="connsiteX20" fmla="*/ 38100 w 4381500"/>
                  <a:gd name="connsiteY20" fmla="*/ 2095500 h 3990470"/>
                  <a:gd name="connsiteX21" fmla="*/ 0 w 4381500"/>
                  <a:gd name="connsiteY21" fmla="*/ 2209800 h 3990470"/>
                  <a:gd name="connsiteX22" fmla="*/ 19050 w 4381500"/>
                  <a:gd name="connsiteY22" fmla="*/ 2514600 h 3990470"/>
                  <a:gd name="connsiteX23" fmla="*/ 76200 w 4381500"/>
                  <a:gd name="connsiteY23" fmla="*/ 2571750 h 3990470"/>
                  <a:gd name="connsiteX24" fmla="*/ 114300 w 4381500"/>
                  <a:gd name="connsiteY24" fmla="*/ 2628900 h 3990470"/>
                  <a:gd name="connsiteX25" fmla="*/ 152400 w 4381500"/>
                  <a:gd name="connsiteY25" fmla="*/ 2743200 h 3990470"/>
                  <a:gd name="connsiteX26" fmla="*/ 209550 w 4381500"/>
                  <a:gd name="connsiteY26" fmla="*/ 2857500 h 3990470"/>
                  <a:gd name="connsiteX27" fmla="*/ 228600 w 4381500"/>
                  <a:gd name="connsiteY27" fmla="*/ 2952750 h 3990470"/>
                  <a:gd name="connsiteX28" fmla="*/ 323850 w 4381500"/>
                  <a:gd name="connsiteY28" fmla="*/ 3238500 h 3990470"/>
                  <a:gd name="connsiteX29" fmla="*/ 361950 w 4381500"/>
                  <a:gd name="connsiteY29" fmla="*/ 3352800 h 3990470"/>
                  <a:gd name="connsiteX30" fmla="*/ 381000 w 4381500"/>
                  <a:gd name="connsiteY30" fmla="*/ 3409950 h 3990470"/>
                  <a:gd name="connsiteX31" fmla="*/ 419100 w 4381500"/>
                  <a:gd name="connsiteY31" fmla="*/ 3467100 h 3990470"/>
                  <a:gd name="connsiteX32" fmla="*/ 457200 w 4381500"/>
                  <a:gd name="connsiteY32" fmla="*/ 3581400 h 3990470"/>
                  <a:gd name="connsiteX33" fmla="*/ 571500 w 4381500"/>
                  <a:gd name="connsiteY33" fmla="*/ 3695700 h 3990470"/>
                  <a:gd name="connsiteX34" fmla="*/ 723900 w 4381500"/>
                  <a:gd name="connsiteY34" fmla="*/ 3790950 h 3990470"/>
                  <a:gd name="connsiteX35" fmla="*/ 838200 w 4381500"/>
                  <a:gd name="connsiteY35" fmla="*/ 3867150 h 3990470"/>
                  <a:gd name="connsiteX36" fmla="*/ 895350 w 4381500"/>
                  <a:gd name="connsiteY36" fmla="*/ 3905250 h 3990470"/>
                  <a:gd name="connsiteX37" fmla="*/ 1143000 w 4381500"/>
                  <a:gd name="connsiteY37" fmla="*/ 3943350 h 3990470"/>
                  <a:gd name="connsiteX38" fmla="*/ 1638300 w 4381500"/>
                  <a:gd name="connsiteY38" fmla="*/ 3962400 h 3990470"/>
                  <a:gd name="connsiteX39" fmla="*/ 1714500 w 4381500"/>
                  <a:gd name="connsiteY39" fmla="*/ 3943350 h 3990470"/>
                  <a:gd name="connsiteX40" fmla="*/ 1771650 w 4381500"/>
                  <a:gd name="connsiteY40" fmla="*/ 3905250 h 3990470"/>
                  <a:gd name="connsiteX41" fmla="*/ 1847850 w 4381500"/>
                  <a:gd name="connsiteY41" fmla="*/ 3867150 h 3990470"/>
                  <a:gd name="connsiteX42" fmla="*/ 1943100 w 4381500"/>
                  <a:gd name="connsiteY42" fmla="*/ 3810000 h 3990470"/>
                  <a:gd name="connsiteX43" fmla="*/ 2019300 w 4381500"/>
                  <a:gd name="connsiteY43" fmla="*/ 3790950 h 3990470"/>
                  <a:gd name="connsiteX44" fmla="*/ 2095500 w 4381500"/>
                  <a:gd name="connsiteY44" fmla="*/ 3752850 h 3990470"/>
                  <a:gd name="connsiteX45" fmla="*/ 2667000 w 4381500"/>
                  <a:gd name="connsiteY45" fmla="*/ 3790950 h 3990470"/>
                  <a:gd name="connsiteX46" fmla="*/ 2781300 w 4381500"/>
                  <a:gd name="connsiteY46" fmla="*/ 3848100 h 3990470"/>
                  <a:gd name="connsiteX47" fmla="*/ 2838450 w 4381500"/>
                  <a:gd name="connsiteY47" fmla="*/ 3867150 h 3990470"/>
                  <a:gd name="connsiteX48" fmla="*/ 2914650 w 4381500"/>
                  <a:gd name="connsiteY48" fmla="*/ 3905250 h 3990470"/>
                  <a:gd name="connsiteX49" fmla="*/ 2971800 w 4381500"/>
                  <a:gd name="connsiteY49" fmla="*/ 3924300 h 3990470"/>
                  <a:gd name="connsiteX50" fmla="*/ 3067050 w 4381500"/>
                  <a:gd name="connsiteY50" fmla="*/ 3962400 h 3990470"/>
                  <a:gd name="connsiteX51" fmla="*/ 3162300 w 4381500"/>
                  <a:gd name="connsiteY51" fmla="*/ 3943350 h 3990470"/>
                  <a:gd name="connsiteX52" fmla="*/ 3219450 w 4381500"/>
                  <a:gd name="connsiteY52" fmla="*/ 3886200 h 3990470"/>
                  <a:gd name="connsiteX53" fmla="*/ 3257550 w 4381500"/>
                  <a:gd name="connsiteY53" fmla="*/ 3829050 h 3990470"/>
                  <a:gd name="connsiteX54" fmla="*/ 3314700 w 4381500"/>
                  <a:gd name="connsiteY54" fmla="*/ 3752850 h 3990470"/>
                  <a:gd name="connsiteX55" fmla="*/ 3352800 w 4381500"/>
                  <a:gd name="connsiteY55" fmla="*/ 3086100 h 3990470"/>
                  <a:gd name="connsiteX56" fmla="*/ 3467100 w 4381500"/>
                  <a:gd name="connsiteY56" fmla="*/ 2952750 h 3990470"/>
                  <a:gd name="connsiteX57" fmla="*/ 3581400 w 4381500"/>
                  <a:gd name="connsiteY57" fmla="*/ 2819400 h 3990470"/>
                  <a:gd name="connsiteX58" fmla="*/ 3638550 w 4381500"/>
                  <a:gd name="connsiteY58" fmla="*/ 2800350 h 3990470"/>
                  <a:gd name="connsiteX59" fmla="*/ 3714750 w 4381500"/>
                  <a:gd name="connsiteY59" fmla="*/ 2762250 h 3990470"/>
                  <a:gd name="connsiteX60" fmla="*/ 3771900 w 4381500"/>
                  <a:gd name="connsiteY60" fmla="*/ 2705100 h 3990470"/>
                  <a:gd name="connsiteX61" fmla="*/ 3829050 w 4381500"/>
                  <a:gd name="connsiteY61" fmla="*/ 2667000 h 3990470"/>
                  <a:gd name="connsiteX62" fmla="*/ 3886200 w 4381500"/>
                  <a:gd name="connsiteY62" fmla="*/ 2533650 h 3990470"/>
                  <a:gd name="connsiteX63" fmla="*/ 3943350 w 4381500"/>
                  <a:gd name="connsiteY63" fmla="*/ 2457450 h 3990470"/>
                  <a:gd name="connsiteX64" fmla="*/ 4171950 w 4381500"/>
                  <a:gd name="connsiteY64" fmla="*/ 2247900 h 3990470"/>
                  <a:gd name="connsiteX65" fmla="*/ 4248150 w 4381500"/>
                  <a:gd name="connsiteY65" fmla="*/ 2114550 h 3990470"/>
                  <a:gd name="connsiteX66" fmla="*/ 4343400 w 4381500"/>
                  <a:gd name="connsiteY66" fmla="*/ 2000250 h 3990470"/>
                  <a:gd name="connsiteX67" fmla="*/ 4362450 w 4381500"/>
                  <a:gd name="connsiteY67" fmla="*/ 1924050 h 3990470"/>
                  <a:gd name="connsiteX68" fmla="*/ 4381500 w 4381500"/>
                  <a:gd name="connsiteY68" fmla="*/ 1866900 h 3990470"/>
                  <a:gd name="connsiteX69" fmla="*/ 4343400 w 4381500"/>
                  <a:gd name="connsiteY69" fmla="*/ 1504950 h 3990470"/>
                  <a:gd name="connsiteX70" fmla="*/ 4324350 w 4381500"/>
                  <a:gd name="connsiteY70" fmla="*/ 1447800 h 3990470"/>
                  <a:gd name="connsiteX71" fmla="*/ 4286250 w 4381500"/>
                  <a:gd name="connsiteY71" fmla="*/ 1390650 h 3990470"/>
                  <a:gd name="connsiteX72" fmla="*/ 4191000 w 4381500"/>
                  <a:gd name="connsiteY72" fmla="*/ 1352550 h 3990470"/>
                  <a:gd name="connsiteX73" fmla="*/ 4114800 w 4381500"/>
                  <a:gd name="connsiteY73" fmla="*/ 1314450 h 3990470"/>
                  <a:gd name="connsiteX74" fmla="*/ 3943350 w 4381500"/>
                  <a:gd name="connsiteY74" fmla="*/ 1295400 h 3990470"/>
                  <a:gd name="connsiteX75" fmla="*/ 3486150 w 4381500"/>
                  <a:gd name="connsiteY75" fmla="*/ 1276350 h 3990470"/>
                  <a:gd name="connsiteX76" fmla="*/ 3448050 w 4381500"/>
                  <a:gd name="connsiteY76" fmla="*/ 1143000 h 3990470"/>
                  <a:gd name="connsiteX77" fmla="*/ 3429000 w 4381500"/>
                  <a:gd name="connsiteY77" fmla="*/ 1085850 h 3990470"/>
                  <a:gd name="connsiteX78" fmla="*/ 3371850 w 4381500"/>
                  <a:gd name="connsiteY78" fmla="*/ 1047750 h 3990470"/>
                  <a:gd name="connsiteX79" fmla="*/ 3295650 w 4381500"/>
                  <a:gd name="connsiteY79" fmla="*/ 933450 h 3990470"/>
                  <a:gd name="connsiteX80" fmla="*/ 3238500 w 4381500"/>
                  <a:gd name="connsiteY80" fmla="*/ 895350 h 3990470"/>
                  <a:gd name="connsiteX81" fmla="*/ 3200400 w 4381500"/>
                  <a:gd name="connsiteY81" fmla="*/ 838200 h 3990470"/>
                  <a:gd name="connsiteX82" fmla="*/ 3124200 w 4381500"/>
                  <a:gd name="connsiteY82" fmla="*/ 742950 h 3990470"/>
                  <a:gd name="connsiteX83" fmla="*/ 3086100 w 4381500"/>
                  <a:gd name="connsiteY83" fmla="*/ 666750 h 3990470"/>
                  <a:gd name="connsiteX84" fmla="*/ 3028950 w 4381500"/>
                  <a:gd name="connsiteY84" fmla="*/ 571500 h 3990470"/>
                  <a:gd name="connsiteX85" fmla="*/ 2914650 w 4381500"/>
                  <a:gd name="connsiteY85" fmla="*/ 361950 h 3990470"/>
                  <a:gd name="connsiteX86" fmla="*/ 2857500 w 4381500"/>
                  <a:gd name="connsiteY86" fmla="*/ 285750 h 3990470"/>
                  <a:gd name="connsiteX87" fmla="*/ 2781300 w 4381500"/>
                  <a:gd name="connsiteY87" fmla="*/ 228600 h 3990470"/>
                  <a:gd name="connsiteX88" fmla="*/ 2667000 w 4381500"/>
                  <a:gd name="connsiteY88" fmla="*/ 152400 h 3990470"/>
                  <a:gd name="connsiteX89" fmla="*/ 2609850 w 4381500"/>
                  <a:gd name="connsiteY89" fmla="*/ 95250 h 3990470"/>
                  <a:gd name="connsiteX90" fmla="*/ 2571750 w 4381500"/>
                  <a:gd name="connsiteY90" fmla="*/ 38100 h 3990470"/>
                  <a:gd name="connsiteX91" fmla="*/ 2419350 w 4381500"/>
                  <a:gd name="connsiteY91" fmla="*/ 0 h 3990470"/>
                  <a:gd name="connsiteX92" fmla="*/ 2171700 w 4381500"/>
                  <a:gd name="connsiteY92" fmla="*/ 19050 h 3990470"/>
                  <a:gd name="connsiteX93" fmla="*/ 2133600 w 4381500"/>
                  <a:gd name="connsiteY93" fmla="*/ 76200 h 3990470"/>
                  <a:gd name="connsiteX94" fmla="*/ 2076450 w 4381500"/>
                  <a:gd name="connsiteY94" fmla="*/ 133350 h 3990470"/>
                  <a:gd name="connsiteX95" fmla="*/ 2057400 w 4381500"/>
                  <a:gd name="connsiteY95" fmla="*/ 190500 h 3990470"/>
                  <a:gd name="connsiteX96" fmla="*/ 2000250 w 4381500"/>
                  <a:gd name="connsiteY96" fmla="*/ 247650 h 3990470"/>
                  <a:gd name="connsiteX97" fmla="*/ 1981200 w 4381500"/>
                  <a:gd name="connsiteY97" fmla="*/ 342900 h 3990470"/>
                  <a:gd name="connsiteX98" fmla="*/ 1943100 w 4381500"/>
                  <a:gd name="connsiteY98" fmla="*/ 438150 h 3990470"/>
                  <a:gd name="connsiteX99" fmla="*/ 1924050 w 4381500"/>
                  <a:gd name="connsiteY99" fmla="*/ 514350 h 3990470"/>
                  <a:gd name="connsiteX100" fmla="*/ 1866900 w 4381500"/>
                  <a:gd name="connsiteY100" fmla="*/ 552450 h 3990470"/>
                  <a:gd name="connsiteX101" fmla="*/ 1752600 w 4381500"/>
                  <a:gd name="connsiteY101" fmla="*/ 590550 h 3990470"/>
                  <a:gd name="connsiteX102" fmla="*/ 1619250 w 4381500"/>
                  <a:gd name="connsiteY102" fmla="*/ 762000 h 3990470"/>
                  <a:gd name="connsiteX103" fmla="*/ 1581150 w 4381500"/>
                  <a:gd name="connsiteY103" fmla="*/ 819150 h 3990470"/>
                  <a:gd name="connsiteX104" fmla="*/ 1276350 w 4381500"/>
                  <a:gd name="connsiteY104" fmla="*/ 819150 h 3990470"/>
                  <a:gd name="connsiteX105" fmla="*/ 1238250 w 4381500"/>
                  <a:gd name="connsiteY105" fmla="*/ 895350 h 3990470"/>
                  <a:gd name="connsiteX106" fmla="*/ 1257300 w 4381500"/>
                  <a:gd name="connsiteY106" fmla="*/ 819150 h 3990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4381500" h="3990470">
                    <a:moveTo>
                      <a:pt x="1257300" y="819150"/>
                    </a:moveTo>
                    <a:lnTo>
                      <a:pt x="1257300" y="819150"/>
                    </a:lnTo>
                    <a:cubicBezTo>
                      <a:pt x="1161479" y="828732"/>
                      <a:pt x="1049181" y="835765"/>
                      <a:pt x="952500" y="857250"/>
                    </a:cubicBezTo>
                    <a:cubicBezTo>
                      <a:pt x="932898" y="861606"/>
                      <a:pt x="914400" y="869950"/>
                      <a:pt x="895350" y="876300"/>
                    </a:cubicBezTo>
                    <a:cubicBezTo>
                      <a:pt x="882650" y="895350"/>
                      <a:pt x="875128" y="919147"/>
                      <a:pt x="857250" y="933450"/>
                    </a:cubicBezTo>
                    <a:cubicBezTo>
                      <a:pt x="841570" y="945994"/>
                      <a:pt x="816808" y="941361"/>
                      <a:pt x="800100" y="952500"/>
                    </a:cubicBezTo>
                    <a:cubicBezTo>
                      <a:pt x="777684" y="967444"/>
                      <a:pt x="762000" y="990600"/>
                      <a:pt x="742950" y="1009650"/>
                    </a:cubicBezTo>
                    <a:cubicBezTo>
                      <a:pt x="722978" y="1069567"/>
                      <a:pt x="727906" y="1083179"/>
                      <a:pt x="666750" y="1123950"/>
                    </a:cubicBezTo>
                    <a:cubicBezTo>
                      <a:pt x="650042" y="1135089"/>
                      <a:pt x="628650" y="1136650"/>
                      <a:pt x="609600" y="1143000"/>
                    </a:cubicBezTo>
                    <a:cubicBezTo>
                      <a:pt x="590550" y="1162050"/>
                      <a:pt x="569983" y="1179695"/>
                      <a:pt x="552450" y="1200150"/>
                    </a:cubicBezTo>
                    <a:cubicBezTo>
                      <a:pt x="531787" y="1224256"/>
                      <a:pt x="517751" y="1253899"/>
                      <a:pt x="495300" y="1276350"/>
                    </a:cubicBezTo>
                    <a:cubicBezTo>
                      <a:pt x="479111" y="1292539"/>
                      <a:pt x="457200" y="1301750"/>
                      <a:pt x="438150" y="1314450"/>
                    </a:cubicBezTo>
                    <a:cubicBezTo>
                      <a:pt x="336550" y="1466850"/>
                      <a:pt x="469900" y="1282700"/>
                      <a:pt x="342900" y="1409700"/>
                    </a:cubicBezTo>
                    <a:cubicBezTo>
                      <a:pt x="215900" y="1536700"/>
                      <a:pt x="400050" y="1403350"/>
                      <a:pt x="247650" y="1504950"/>
                    </a:cubicBezTo>
                    <a:cubicBezTo>
                      <a:pt x="234950" y="1530350"/>
                      <a:pt x="220737" y="1555048"/>
                      <a:pt x="209550" y="1581150"/>
                    </a:cubicBezTo>
                    <a:cubicBezTo>
                      <a:pt x="201640" y="1599607"/>
                      <a:pt x="199480" y="1620339"/>
                      <a:pt x="190500" y="1638300"/>
                    </a:cubicBezTo>
                    <a:cubicBezTo>
                      <a:pt x="180261" y="1658778"/>
                      <a:pt x="162639" y="1674972"/>
                      <a:pt x="152400" y="1695450"/>
                    </a:cubicBezTo>
                    <a:cubicBezTo>
                      <a:pt x="143420" y="1713411"/>
                      <a:pt x="142330" y="1734639"/>
                      <a:pt x="133350" y="1752600"/>
                    </a:cubicBezTo>
                    <a:cubicBezTo>
                      <a:pt x="123111" y="1773078"/>
                      <a:pt x="106609" y="1789871"/>
                      <a:pt x="95250" y="1809750"/>
                    </a:cubicBezTo>
                    <a:cubicBezTo>
                      <a:pt x="81161" y="1834406"/>
                      <a:pt x="69850" y="1860550"/>
                      <a:pt x="57150" y="1885950"/>
                    </a:cubicBezTo>
                    <a:cubicBezTo>
                      <a:pt x="50800" y="1955800"/>
                      <a:pt x="50289" y="2026429"/>
                      <a:pt x="38100" y="2095500"/>
                    </a:cubicBezTo>
                    <a:cubicBezTo>
                      <a:pt x="31121" y="2135050"/>
                      <a:pt x="0" y="2209800"/>
                      <a:pt x="0" y="2209800"/>
                    </a:cubicBezTo>
                    <a:cubicBezTo>
                      <a:pt x="6350" y="2311400"/>
                      <a:pt x="-1922" y="2414985"/>
                      <a:pt x="19050" y="2514600"/>
                    </a:cubicBezTo>
                    <a:cubicBezTo>
                      <a:pt x="24600" y="2540963"/>
                      <a:pt x="58953" y="2551054"/>
                      <a:pt x="76200" y="2571750"/>
                    </a:cubicBezTo>
                    <a:cubicBezTo>
                      <a:pt x="90857" y="2589339"/>
                      <a:pt x="105001" y="2607978"/>
                      <a:pt x="114300" y="2628900"/>
                    </a:cubicBezTo>
                    <a:cubicBezTo>
                      <a:pt x="130611" y="2665600"/>
                      <a:pt x="130123" y="2709784"/>
                      <a:pt x="152400" y="2743200"/>
                    </a:cubicBezTo>
                    <a:cubicBezTo>
                      <a:pt x="189649" y="2799073"/>
                      <a:pt x="193776" y="2794404"/>
                      <a:pt x="209550" y="2857500"/>
                    </a:cubicBezTo>
                    <a:cubicBezTo>
                      <a:pt x="217403" y="2888912"/>
                      <a:pt x="219464" y="2921687"/>
                      <a:pt x="228600" y="2952750"/>
                    </a:cubicBezTo>
                    <a:lnTo>
                      <a:pt x="323850" y="3238500"/>
                    </a:lnTo>
                    <a:lnTo>
                      <a:pt x="361950" y="3352800"/>
                    </a:lnTo>
                    <a:cubicBezTo>
                      <a:pt x="368300" y="3371850"/>
                      <a:pt x="369861" y="3393242"/>
                      <a:pt x="381000" y="3409950"/>
                    </a:cubicBezTo>
                    <a:cubicBezTo>
                      <a:pt x="393700" y="3429000"/>
                      <a:pt x="409801" y="3446178"/>
                      <a:pt x="419100" y="3467100"/>
                    </a:cubicBezTo>
                    <a:cubicBezTo>
                      <a:pt x="435411" y="3503800"/>
                      <a:pt x="428802" y="3553002"/>
                      <a:pt x="457200" y="3581400"/>
                    </a:cubicBezTo>
                    <a:cubicBezTo>
                      <a:pt x="495300" y="3619500"/>
                      <a:pt x="523307" y="3671603"/>
                      <a:pt x="571500" y="3695700"/>
                    </a:cubicBezTo>
                    <a:cubicBezTo>
                      <a:pt x="698217" y="3759058"/>
                      <a:pt x="600252" y="3704396"/>
                      <a:pt x="723900" y="3790950"/>
                    </a:cubicBezTo>
                    <a:cubicBezTo>
                      <a:pt x="761413" y="3817209"/>
                      <a:pt x="800100" y="3841750"/>
                      <a:pt x="838200" y="3867150"/>
                    </a:cubicBezTo>
                    <a:cubicBezTo>
                      <a:pt x="857250" y="3879850"/>
                      <a:pt x="873630" y="3898010"/>
                      <a:pt x="895350" y="3905250"/>
                    </a:cubicBezTo>
                    <a:cubicBezTo>
                      <a:pt x="1013042" y="3944481"/>
                      <a:pt x="932519" y="3922302"/>
                      <a:pt x="1143000" y="3943350"/>
                    </a:cubicBezTo>
                    <a:cubicBezTo>
                      <a:pt x="1377933" y="4021661"/>
                      <a:pt x="1217189" y="3983456"/>
                      <a:pt x="1638300" y="3962400"/>
                    </a:cubicBezTo>
                    <a:cubicBezTo>
                      <a:pt x="1663700" y="3956050"/>
                      <a:pt x="1690435" y="3953663"/>
                      <a:pt x="1714500" y="3943350"/>
                    </a:cubicBezTo>
                    <a:cubicBezTo>
                      <a:pt x="1735544" y="3934331"/>
                      <a:pt x="1751771" y="3916609"/>
                      <a:pt x="1771650" y="3905250"/>
                    </a:cubicBezTo>
                    <a:cubicBezTo>
                      <a:pt x="1796306" y="3891161"/>
                      <a:pt x="1823026" y="3880941"/>
                      <a:pt x="1847850" y="3867150"/>
                    </a:cubicBezTo>
                    <a:cubicBezTo>
                      <a:pt x="1880217" y="3849168"/>
                      <a:pt x="1909265" y="3825038"/>
                      <a:pt x="1943100" y="3810000"/>
                    </a:cubicBezTo>
                    <a:cubicBezTo>
                      <a:pt x="1967025" y="3799367"/>
                      <a:pt x="1994785" y="3800143"/>
                      <a:pt x="2019300" y="3790950"/>
                    </a:cubicBezTo>
                    <a:cubicBezTo>
                      <a:pt x="2045890" y="3780979"/>
                      <a:pt x="2070100" y="3765550"/>
                      <a:pt x="2095500" y="3752850"/>
                    </a:cubicBezTo>
                    <a:cubicBezTo>
                      <a:pt x="2286000" y="3765550"/>
                      <a:pt x="2476861" y="3773665"/>
                      <a:pt x="2667000" y="3790950"/>
                    </a:cubicBezTo>
                    <a:cubicBezTo>
                      <a:pt x="2725523" y="3796270"/>
                      <a:pt x="2730641" y="3822771"/>
                      <a:pt x="2781300" y="3848100"/>
                    </a:cubicBezTo>
                    <a:cubicBezTo>
                      <a:pt x="2799261" y="3857080"/>
                      <a:pt x="2819993" y="3859240"/>
                      <a:pt x="2838450" y="3867150"/>
                    </a:cubicBezTo>
                    <a:cubicBezTo>
                      <a:pt x="2864552" y="3878337"/>
                      <a:pt x="2888548" y="3894063"/>
                      <a:pt x="2914650" y="3905250"/>
                    </a:cubicBezTo>
                    <a:cubicBezTo>
                      <a:pt x="2933107" y="3913160"/>
                      <a:pt x="2952998" y="3917249"/>
                      <a:pt x="2971800" y="3924300"/>
                    </a:cubicBezTo>
                    <a:cubicBezTo>
                      <a:pt x="3003819" y="3936307"/>
                      <a:pt x="3035300" y="3949700"/>
                      <a:pt x="3067050" y="3962400"/>
                    </a:cubicBezTo>
                    <a:cubicBezTo>
                      <a:pt x="3098800" y="3956050"/>
                      <a:pt x="3133340" y="3957830"/>
                      <a:pt x="3162300" y="3943350"/>
                    </a:cubicBezTo>
                    <a:cubicBezTo>
                      <a:pt x="3186397" y="3931302"/>
                      <a:pt x="3202203" y="3906896"/>
                      <a:pt x="3219450" y="3886200"/>
                    </a:cubicBezTo>
                    <a:cubicBezTo>
                      <a:pt x="3234107" y="3868611"/>
                      <a:pt x="3244242" y="3847681"/>
                      <a:pt x="3257550" y="3829050"/>
                    </a:cubicBezTo>
                    <a:cubicBezTo>
                      <a:pt x="3276004" y="3803214"/>
                      <a:pt x="3295650" y="3778250"/>
                      <a:pt x="3314700" y="3752850"/>
                    </a:cubicBezTo>
                    <a:cubicBezTo>
                      <a:pt x="3402599" y="3489154"/>
                      <a:pt x="3286957" y="3854268"/>
                      <a:pt x="3352800" y="3086100"/>
                    </a:cubicBezTo>
                    <a:cubicBezTo>
                      <a:pt x="3355569" y="3053800"/>
                      <a:pt x="3461405" y="2959259"/>
                      <a:pt x="3467100" y="2952750"/>
                    </a:cubicBezTo>
                    <a:cubicBezTo>
                      <a:pt x="3504073" y="2910495"/>
                      <a:pt x="3532636" y="2851909"/>
                      <a:pt x="3581400" y="2819400"/>
                    </a:cubicBezTo>
                    <a:cubicBezTo>
                      <a:pt x="3598108" y="2808261"/>
                      <a:pt x="3620093" y="2808260"/>
                      <a:pt x="3638550" y="2800350"/>
                    </a:cubicBezTo>
                    <a:cubicBezTo>
                      <a:pt x="3664652" y="2789163"/>
                      <a:pt x="3691642" y="2778756"/>
                      <a:pt x="3714750" y="2762250"/>
                    </a:cubicBezTo>
                    <a:cubicBezTo>
                      <a:pt x="3736673" y="2746591"/>
                      <a:pt x="3751204" y="2722347"/>
                      <a:pt x="3771900" y="2705100"/>
                    </a:cubicBezTo>
                    <a:cubicBezTo>
                      <a:pt x="3789489" y="2690443"/>
                      <a:pt x="3810000" y="2679700"/>
                      <a:pt x="3829050" y="2667000"/>
                    </a:cubicBezTo>
                    <a:cubicBezTo>
                      <a:pt x="3967732" y="2458978"/>
                      <a:pt x="3763185" y="2779679"/>
                      <a:pt x="3886200" y="2533650"/>
                    </a:cubicBezTo>
                    <a:cubicBezTo>
                      <a:pt x="3900399" y="2505252"/>
                      <a:pt x="3921993" y="2480943"/>
                      <a:pt x="3943350" y="2457450"/>
                    </a:cubicBezTo>
                    <a:cubicBezTo>
                      <a:pt x="4051417" y="2338576"/>
                      <a:pt x="4062563" y="2335410"/>
                      <a:pt x="4171950" y="2247900"/>
                    </a:cubicBezTo>
                    <a:cubicBezTo>
                      <a:pt x="4195241" y="2201319"/>
                      <a:pt x="4214492" y="2154939"/>
                      <a:pt x="4248150" y="2114550"/>
                    </a:cubicBezTo>
                    <a:cubicBezTo>
                      <a:pt x="4370382" y="1967871"/>
                      <a:pt x="4248805" y="2142143"/>
                      <a:pt x="4343400" y="2000250"/>
                    </a:cubicBezTo>
                    <a:cubicBezTo>
                      <a:pt x="4349750" y="1974850"/>
                      <a:pt x="4355257" y="1949224"/>
                      <a:pt x="4362450" y="1924050"/>
                    </a:cubicBezTo>
                    <a:cubicBezTo>
                      <a:pt x="4367967" y="1904742"/>
                      <a:pt x="4381500" y="1886980"/>
                      <a:pt x="4381500" y="1866900"/>
                    </a:cubicBezTo>
                    <a:cubicBezTo>
                      <a:pt x="4381500" y="1753882"/>
                      <a:pt x="4372170" y="1620032"/>
                      <a:pt x="4343400" y="1504950"/>
                    </a:cubicBezTo>
                    <a:cubicBezTo>
                      <a:pt x="4338530" y="1485469"/>
                      <a:pt x="4333330" y="1465761"/>
                      <a:pt x="4324350" y="1447800"/>
                    </a:cubicBezTo>
                    <a:cubicBezTo>
                      <a:pt x="4314111" y="1427322"/>
                      <a:pt x="4304881" y="1403958"/>
                      <a:pt x="4286250" y="1390650"/>
                    </a:cubicBezTo>
                    <a:cubicBezTo>
                      <a:pt x="4258424" y="1370774"/>
                      <a:pt x="4222249" y="1366438"/>
                      <a:pt x="4191000" y="1352550"/>
                    </a:cubicBezTo>
                    <a:cubicBezTo>
                      <a:pt x="4165050" y="1341016"/>
                      <a:pt x="4142471" y="1320836"/>
                      <a:pt x="4114800" y="1314450"/>
                    </a:cubicBezTo>
                    <a:cubicBezTo>
                      <a:pt x="4058771" y="1301520"/>
                      <a:pt x="4000746" y="1298879"/>
                      <a:pt x="3943350" y="1295400"/>
                    </a:cubicBezTo>
                    <a:cubicBezTo>
                      <a:pt x="3791097" y="1286173"/>
                      <a:pt x="3638550" y="1282700"/>
                      <a:pt x="3486150" y="1276350"/>
                    </a:cubicBezTo>
                    <a:cubicBezTo>
                      <a:pt x="3440475" y="1139324"/>
                      <a:pt x="3495890" y="1310442"/>
                      <a:pt x="3448050" y="1143000"/>
                    </a:cubicBezTo>
                    <a:cubicBezTo>
                      <a:pt x="3442533" y="1123692"/>
                      <a:pt x="3441544" y="1101530"/>
                      <a:pt x="3429000" y="1085850"/>
                    </a:cubicBezTo>
                    <a:cubicBezTo>
                      <a:pt x="3414697" y="1067972"/>
                      <a:pt x="3390900" y="1060450"/>
                      <a:pt x="3371850" y="1047750"/>
                    </a:cubicBezTo>
                    <a:cubicBezTo>
                      <a:pt x="3346450" y="1009650"/>
                      <a:pt x="3325803" y="967911"/>
                      <a:pt x="3295650" y="933450"/>
                    </a:cubicBezTo>
                    <a:cubicBezTo>
                      <a:pt x="3280573" y="916220"/>
                      <a:pt x="3254689" y="911539"/>
                      <a:pt x="3238500" y="895350"/>
                    </a:cubicBezTo>
                    <a:cubicBezTo>
                      <a:pt x="3222311" y="879161"/>
                      <a:pt x="3214137" y="856516"/>
                      <a:pt x="3200400" y="838200"/>
                    </a:cubicBezTo>
                    <a:cubicBezTo>
                      <a:pt x="3176004" y="805672"/>
                      <a:pt x="3146754" y="776781"/>
                      <a:pt x="3124200" y="742950"/>
                    </a:cubicBezTo>
                    <a:cubicBezTo>
                      <a:pt x="3108448" y="719321"/>
                      <a:pt x="3099891" y="691574"/>
                      <a:pt x="3086100" y="666750"/>
                    </a:cubicBezTo>
                    <a:cubicBezTo>
                      <a:pt x="3068118" y="634383"/>
                      <a:pt x="3046504" y="604101"/>
                      <a:pt x="3028950" y="571500"/>
                    </a:cubicBezTo>
                    <a:cubicBezTo>
                      <a:pt x="2953270" y="430951"/>
                      <a:pt x="2979918" y="453325"/>
                      <a:pt x="2914650" y="361950"/>
                    </a:cubicBezTo>
                    <a:cubicBezTo>
                      <a:pt x="2896196" y="336114"/>
                      <a:pt x="2879951" y="308201"/>
                      <a:pt x="2857500" y="285750"/>
                    </a:cubicBezTo>
                    <a:cubicBezTo>
                      <a:pt x="2835049" y="263299"/>
                      <a:pt x="2807311" y="246807"/>
                      <a:pt x="2781300" y="228600"/>
                    </a:cubicBezTo>
                    <a:cubicBezTo>
                      <a:pt x="2743787" y="202341"/>
                      <a:pt x="2699379" y="184779"/>
                      <a:pt x="2667000" y="152400"/>
                    </a:cubicBezTo>
                    <a:cubicBezTo>
                      <a:pt x="2647950" y="133350"/>
                      <a:pt x="2627097" y="115946"/>
                      <a:pt x="2609850" y="95250"/>
                    </a:cubicBezTo>
                    <a:cubicBezTo>
                      <a:pt x="2595193" y="77661"/>
                      <a:pt x="2589628" y="52403"/>
                      <a:pt x="2571750" y="38100"/>
                    </a:cubicBezTo>
                    <a:cubicBezTo>
                      <a:pt x="2552224" y="22479"/>
                      <a:pt x="2424094" y="949"/>
                      <a:pt x="2419350" y="0"/>
                    </a:cubicBezTo>
                    <a:cubicBezTo>
                      <a:pt x="2336800" y="6350"/>
                      <a:pt x="2251698" y="-2283"/>
                      <a:pt x="2171700" y="19050"/>
                    </a:cubicBezTo>
                    <a:cubicBezTo>
                      <a:pt x="2149578" y="24949"/>
                      <a:pt x="2148257" y="58611"/>
                      <a:pt x="2133600" y="76200"/>
                    </a:cubicBezTo>
                    <a:cubicBezTo>
                      <a:pt x="2116353" y="96896"/>
                      <a:pt x="2095500" y="114300"/>
                      <a:pt x="2076450" y="133350"/>
                    </a:cubicBezTo>
                    <a:cubicBezTo>
                      <a:pt x="2070100" y="152400"/>
                      <a:pt x="2068539" y="173792"/>
                      <a:pt x="2057400" y="190500"/>
                    </a:cubicBezTo>
                    <a:cubicBezTo>
                      <a:pt x="2042456" y="212916"/>
                      <a:pt x="2012298" y="223553"/>
                      <a:pt x="2000250" y="247650"/>
                    </a:cubicBezTo>
                    <a:cubicBezTo>
                      <a:pt x="1985770" y="276610"/>
                      <a:pt x="1990504" y="311887"/>
                      <a:pt x="1981200" y="342900"/>
                    </a:cubicBezTo>
                    <a:cubicBezTo>
                      <a:pt x="1971374" y="375654"/>
                      <a:pt x="1953914" y="405709"/>
                      <a:pt x="1943100" y="438150"/>
                    </a:cubicBezTo>
                    <a:cubicBezTo>
                      <a:pt x="1934821" y="462988"/>
                      <a:pt x="1938573" y="492565"/>
                      <a:pt x="1924050" y="514350"/>
                    </a:cubicBezTo>
                    <a:cubicBezTo>
                      <a:pt x="1911350" y="533400"/>
                      <a:pt x="1887822" y="543151"/>
                      <a:pt x="1866900" y="552450"/>
                    </a:cubicBezTo>
                    <a:cubicBezTo>
                      <a:pt x="1830200" y="568761"/>
                      <a:pt x="1752600" y="590550"/>
                      <a:pt x="1752600" y="590550"/>
                    </a:cubicBezTo>
                    <a:cubicBezTo>
                      <a:pt x="1663071" y="680079"/>
                      <a:pt x="1710394" y="625284"/>
                      <a:pt x="1619250" y="762000"/>
                    </a:cubicBezTo>
                    <a:lnTo>
                      <a:pt x="1581150" y="819150"/>
                    </a:lnTo>
                    <a:cubicBezTo>
                      <a:pt x="1465985" y="780762"/>
                      <a:pt x="1459373" y="770344"/>
                      <a:pt x="1276350" y="819150"/>
                    </a:cubicBezTo>
                    <a:cubicBezTo>
                      <a:pt x="1234728" y="830249"/>
                      <a:pt x="1238250" y="867642"/>
                      <a:pt x="1238250" y="895350"/>
                    </a:cubicBezTo>
                    <a:lnTo>
                      <a:pt x="1257300" y="81915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6715" y="2812324"/>
                <a:ext cx="925985" cy="92598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664815" y="3600450"/>
                <a:ext cx="8878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RIST</a:t>
                </a:r>
                <a:endParaRPr lang="ko-KR" altLang="en-US" sz="2000" b="1" dirty="0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6972" y="1619740"/>
                <a:ext cx="1484686" cy="176297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9315" y="1040385"/>
                <a:ext cx="1219200" cy="1219200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2990850" y="2812324"/>
              <a:ext cx="784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/>
                <a:t>6</a:t>
              </a:r>
              <a:r>
                <a:rPr lang="ko-KR" altLang="en-US" sz="1800" b="1" dirty="0"/>
                <a:t>기</a:t>
              </a: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120" y="1100870"/>
            <a:ext cx="4024313" cy="4024313"/>
          </a:xfrm>
          <a:prstGeom prst="rect">
            <a:avLst/>
          </a:prstGeom>
        </p:spPr>
      </p:pic>
      <p:sp>
        <p:nvSpPr>
          <p:cNvPr id="38" name="Google Shape;152;p18"/>
          <p:cNvSpPr/>
          <p:nvPr/>
        </p:nvSpPr>
        <p:spPr>
          <a:xfrm>
            <a:off x="1111712" y="5426177"/>
            <a:ext cx="10068344" cy="545522"/>
          </a:xfrm>
          <a:prstGeom prst="rect">
            <a:avLst/>
          </a:prstGeom>
          <a:solidFill>
            <a:srgbClr val="FADEEB"/>
          </a:solidFill>
          <a:ln w="28575" cap="flat" cmpd="sng">
            <a:solidFill>
              <a:srgbClr val="A319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2400" dirty="0">
                <a:latin typeface="+mn-ea"/>
                <a:ea typeface="+mn-ea"/>
              </a:rPr>
              <a:t>앞으로의 교육생</a:t>
            </a:r>
            <a:r>
              <a:rPr lang="en-US" altLang="ko-KR" sz="2400" dirty="0">
                <a:latin typeface="+mn-ea"/>
                <a:ea typeface="+mn-ea"/>
              </a:rPr>
              <a:t>, RIST </a:t>
            </a:r>
            <a:r>
              <a:rPr lang="ko-KR" altLang="en-US" sz="2400" dirty="0">
                <a:latin typeface="+mn-ea"/>
                <a:ea typeface="+mn-ea"/>
              </a:rPr>
              <a:t>방문객을 위해 안내원 같은 존재의 필요성을 느낌 </a:t>
            </a:r>
          </a:p>
        </p:txBody>
      </p:sp>
    </p:spTree>
    <p:extLst>
      <p:ext uri="{BB962C8B-B14F-4D97-AF65-F5344CB8AC3E}">
        <p14:creationId xmlns:p14="http://schemas.microsoft.com/office/powerpoint/2010/main" val="122956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01. 주제 선정    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딥 </a:t>
            </a:r>
            <a:r>
              <a:rPr lang="ko-KR" sz="2400" b="1" i="0" u="none" strike="noStrike" cap="none" dirty="0" err="1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포닉스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(</a:t>
            </a:r>
            <a:r>
              <a:rPr lang="ko-KR" sz="2400" b="0" i="0" u="none" strike="noStrike" cap="none" dirty="0" err="1">
                <a:solidFill>
                  <a:schemeClr val="lt1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Deep</a:t>
            </a:r>
            <a:r>
              <a:rPr lang="ko-KR" sz="2400" b="0" i="0" u="none" strike="noStrike" cap="none" dirty="0">
                <a:solidFill>
                  <a:schemeClr val="lt1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rPr>
              <a:t> PONIX) 소개</a:t>
            </a:r>
            <a:endParaRPr sz="18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475303" y="705344"/>
            <a:ext cx="11413200" cy="109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▶ </a:t>
            </a:r>
            <a:r>
              <a:rPr 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포항공대와 정보통신연구소를 안내하는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서비스형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접객로봇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lvl="0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▶ </a:t>
            </a:r>
            <a:r>
              <a:rPr 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단순 </a:t>
            </a:r>
            <a:r>
              <a:rPr lang="ko-KR" sz="18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안내로봇이</a:t>
            </a:r>
            <a:r>
              <a:rPr lang="ko-KR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아닌 감성로봇으로 로봇이 먼저 사람에게 말을 걸 수 있는 </a:t>
            </a: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감성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로봇</a:t>
            </a:r>
            <a:endParaRPr sz="24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31" name="Google Shape;131;p17"/>
          <p:cNvGrpSpPr/>
          <p:nvPr/>
        </p:nvGrpSpPr>
        <p:grpSpPr>
          <a:xfrm>
            <a:off x="475303" y="2188507"/>
            <a:ext cx="10354799" cy="4294589"/>
            <a:chOff x="167455" y="1728208"/>
            <a:chExt cx="10354799" cy="4294589"/>
          </a:xfrm>
        </p:grpSpPr>
        <p:grpSp>
          <p:nvGrpSpPr>
            <p:cNvPr id="132" name="Google Shape;132;p17"/>
            <p:cNvGrpSpPr/>
            <p:nvPr/>
          </p:nvGrpSpPr>
          <p:grpSpPr>
            <a:xfrm>
              <a:off x="167455" y="1728208"/>
              <a:ext cx="9993283" cy="3316886"/>
              <a:chOff x="120409" y="1264681"/>
              <a:chExt cx="8413979" cy="2838584"/>
            </a:xfrm>
          </p:grpSpPr>
          <p:grpSp>
            <p:nvGrpSpPr>
              <p:cNvPr id="133" name="Google Shape;133;p17"/>
              <p:cNvGrpSpPr/>
              <p:nvPr/>
            </p:nvGrpSpPr>
            <p:grpSpPr>
              <a:xfrm>
                <a:off x="7068122" y="1265316"/>
                <a:ext cx="1466266" cy="2837949"/>
                <a:chOff x="0" y="0"/>
                <a:chExt cx="1466706" cy="2838233"/>
              </a:xfrm>
            </p:grpSpPr>
            <p:pic>
              <p:nvPicPr>
                <p:cNvPr id="134" name="Google Shape;134;p17" descr="cif0000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0" y="0"/>
                  <a:ext cx="1466706" cy="28382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5" name="Google Shape;135;p17" descr="cif0000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305153" y="60195"/>
                  <a:ext cx="999777" cy="6759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36" name="Google Shape;136;p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20409" y="1346382"/>
                <a:ext cx="3211749" cy="26750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1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392096" y="1264681"/>
                <a:ext cx="1466850" cy="2838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Google Shape;138;p17"/>
              <p:cNvSpPr txBox="1"/>
              <p:nvPr/>
            </p:nvSpPr>
            <p:spPr>
              <a:xfrm>
                <a:off x="3473399" y="2569464"/>
                <a:ext cx="5577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sz="4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7"/>
              <p:cNvSpPr txBox="1"/>
              <p:nvPr/>
            </p:nvSpPr>
            <p:spPr>
              <a:xfrm>
                <a:off x="6290647" y="2569464"/>
                <a:ext cx="5577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=</a:t>
                </a:r>
                <a:endParaRPr sz="4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" name="Google Shape;140;p17"/>
            <p:cNvSpPr txBox="1"/>
            <p:nvPr/>
          </p:nvSpPr>
          <p:spPr>
            <a:xfrm>
              <a:off x="1880890" y="5167598"/>
              <a:ext cx="1027537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포닉스</a:t>
              </a:r>
              <a:endParaRPr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5036234" y="5227071"/>
              <a:ext cx="2309446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인천공항 </a:t>
              </a:r>
              <a:r>
                <a:rPr lang="ko-KR" sz="2000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에어스타</a:t>
              </a:r>
              <a:endParaRPr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8419254" y="5231745"/>
              <a:ext cx="2103000" cy="79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상호 접객 로봇</a:t>
              </a:r>
              <a:endParaRPr lang="en-US" altLang="ko-KR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“</a:t>
              </a:r>
              <a:r>
                <a:rPr lang="ko-KR" altLang="en-US" sz="2000" b="1" dirty="0"/>
                <a:t>딥 </a:t>
              </a:r>
              <a:r>
                <a:rPr lang="ko-KR" altLang="en-US" sz="2000" b="1" dirty="0" err="1"/>
                <a:t>포닉스</a:t>
              </a:r>
              <a:r>
                <a:rPr lang="en-US" altLang="ko-KR" sz="2000" b="1" dirty="0"/>
                <a:t>＂</a:t>
              </a:r>
              <a:endParaRPr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873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01. 주제 선정    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서비스 로봇 시장의 미래 성장 가능성</a:t>
            </a:r>
            <a:endParaRPr sz="18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grpSp>
        <p:nvGrpSpPr>
          <p:cNvPr id="150" name="Google Shape;150;p18"/>
          <p:cNvGrpSpPr/>
          <p:nvPr/>
        </p:nvGrpSpPr>
        <p:grpSpPr>
          <a:xfrm>
            <a:off x="1873" y="618532"/>
            <a:ext cx="12192000" cy="5244013"/>
            <a:chOff x="1873" y="618532"/>
            <a:chExt cx="12192000" cy="5244013"/>
          </a:xfrm>
        </p:grpSpPr>
        <p:sp>
          <p:nvSpPr>
            <p:cNvPr id="151" name="Google Shape;151;p18"/>
            <p:cNvSpPr/>
            <p:nvPr/>
          </p:nvSpPr>
          <p:spPr>
            <a:xfrm>
              <a:off x="1873" y="618532"/>
              <a:ext cx="12192000" cy="838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2700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  <a:sym typeface="Malgun Gothic"/>
                </a:rPr>
                <a:t>▶ </a:t>
              </a:r>
              <a:r>
                <a:rPr lang="ko-KR" sz="2400" b="1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ng Myung"/>
                  <a:sym typeface="Song Myung"/>
                </a:rPr>
                <a:t>음성, 영상 처리 기술을 활용한 상호작용 접객 로봇, </a:t>
              </a:r>
              <a:r>
                <a:rPr lang="ko-KR" sz="3200" b="1" i="0" u="none" strike="noStrike" cap="none" dirty="0">
                  <a:solidFill>
                    <a:srgbClr val="A3195C"/>
                  </a:solidFill>
                  <a:latin typeface="Song Myung" panose="020B0600000101010101" charset="0"/>
                  <a:ea typeface="Song Myung" panose="020B0600000101010101" charset="0"/>
                  <a:cs typeface="Song Myung"/>
                  <a:sym typeface="Song Myung"/>
                </a:rPr>
                <a:t>딥 </a:t>
              </a:r>
              <a:r>
                <a:rPr lang="ko-KR" sz="3200" b="1" i="0" u="none" strike="noStrike" cap="none" dirty="0" err="1">
                  <a:solidFill>
                    <a:srgbClr val="A3195C"/>
                  </a:solidFill>
                  <a:latin typeface="Song Myung" panose="020B0600000101010101" charset="0"/>
                  <a:ea typeface="Song Myung" panose="020B0600000101010101" charset="0"/>
                  <a:cs typeface="Song Myung"/>
                  <a:sym typeface="Song Myung"/>
                </a:rPr>
                <a:t>포닉스</a:t>
              </a:r>
              <a:r>
                <a:rPr lang="ko-KR" sz="3200" b="1" i="0" u="none" strike="noStrike" cap="none" dirty="0">
                  <a:solidFill>
                    <a:srgbClr val="A3195C"/>
                  </a:solidFill>
                  <a:latin typeface="Song Myung" panose="020B0600000101010101" charset="0"/>
                  <a:ea typeface="Song Myung" panose="020B0600000101010101" charset="0"/>
                  <a:cs typeface="Song Myung"/>
                  <a:sym typeface="Song Myung"/>
                </a:rPr>
                <a:t>( </a:t>
              </a:r>
              <a:r>
                <a:rPr lang="ko-KR" sz="3200" b="1" i="0" u="none" strike="noStrike" cap="none" dirty="0" err="1">
                  <a:solidFill>
                    <a:srgbClr val="A3195C"/>
                  </a:solidFill>
                  <a:latin typeface="Song Myung" panose="020B0600000101010101" charset="0"/>
                  <a:ea typeface="Song Myung" panose="020B0600000101010101" charset="0"/>
                  <a:cs typeface="Song Myung"/>
                  <a:sym typeface="Song Myung"/>
                </a:rPr>
                <a:t>Deep</a:t>
              </a:r>
              <a:r>
                <a:rPr lang="ko-KR" sz="3200" b="1" i="0" u="none" strike="noStrike" cap="none" dirty="0">
                  <a:solidFill>
                    <a:srgbClr val="A3195C"/>
                  </a:solidFill>
                  <a:latin typeface="Song Myung" panose="020B0600000101010101" charset="0"/>
                  <a:ea typeface="Song Myung" panose="020B0600000101010101" charset="0"/>
                  <a:cs typeface="Song Myung"/>
                  <a:sym typeface="Song Myung"/>
                </a:rPr>
                <a:t> PONIX ) </a:t>
              </a:r>
              <a:endParaRPr sz="2400" b="1" i="0" u="none" strike="noStrike" cap="none" dirty="0">
                <a:solidFill>
                  <a:srgbClr val="A3195C"/>
                </a:solidFill>
                <a:latin typeface="Song Myung" panose="020B0600000101010101" charset="0"/>
                <a:ea typeface="Song Myung" panose="020B0600000101010101" charset="0"/>
                <a:cs typeface="Song Myung"/>
                <a:sym typeface="Song Myung"/>
              </a:endParaRPr>
            </a:p>
          </p:txBody>
        </p:sp>
        <p:grpSp>
          <p:nvGrpSpPr>
            <p:cNvPr id="152" name="Google Shape;152;p18"/>
            <p:cNvGrpSpPr/>
            <p:nvPr/>
          </p:nvGrpSpPr>
          <p:grpSpPr>
            <a:xfrm>
              <a:off x="1065004" y="5010139"/>
              <a:ext cx="10450456" cy="852406"/>
              <a:chOff x="3469461" y="6123879"/>
              <a:chExt cx="8445954" cy="607643"/>
            </a:xfrm>
          </p:grpSpPr>
          <p:sp>
            <p:nvSpPr>
              <p:cNvPr id="153" name="Google Shape;153;p18"/>
              <p:cNvSpPr/>
              <p:nvPr/>
            </p:nvSpPr>
            <p:spPr>
              <a:xfrm>
                <a:off x="3469461" y="6342643"/>
                <a:ext cx="8445954" cy="388879"/>
              </a:xfrm>
              <a:prstGeom prst="rect">
                <a:avLst/>
              </a:prstGeom>
              <a:solidFill>
                <a:srgbClr val="FADEEB"/>
              </a:solidFill>
              <a:ln w="28575" cap="flat" cmpd="sng">
                <a:solidFill>
                  <a:srgbClr val="A3195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1" i="0" u="none" strike="noStrike" cap="none" dirty="0" err="1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ong Myung"/>
                    <a:sym typeface="Song Myung"/>
                  </a:rPr>
                  <a:t>서비스형</a:t>
                </a:r>
                <a:r>
                  <a:rPr lang="ko-KR" sz="2400" b="1" i="0" u="none" strike="noStrike" cap="none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ong Myung"/>
                    <a:sym typeface="Song Myung"/>
                  </a:rPr>
                  <a:t> 로봇 中 </a:t>
                </a:r>
                <a:r>
                  <a:rPr lang="ko-KR" sz="2800" b="1" i="0" u="none" strike="noStrike" cap="none" dirty="0" err="1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ong Myung"/>
                    <a:sym typeface="Song Myung"/>
                  </a:rPr>
                  <a:t>접객로봇은</a:t>
                </a:r>
                <a:r>
                  <a:rPr lang="ko-KR" sz="2800" b="1" i="0" u="none" strike="noStrike" cap="none" dirty="0">
                    <a:solidFill>
                      <a:schemeClr val="dk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Song Myung"/>
                    <a:sym typeface="Song Myung"/>
                  </a:rPr>
                  <a:t> 미래 성장가능성이 높은 유망 분야</a:t>
                </a:r>
                <a:endParaRPr sz="2800" b="1" i="0" u="none" strike="noStrike" cap="none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ong Myung"/>
                  <a:sym typeface="Song Myung"/>
                </a:endParaRPr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>
                <a:off x="6821099" y="6123879"/>
                <a:ext cx="1425593" cy="218765"/>
              </a:xfrm>
              <a:prstGeom prst="flowChartMerge">
                <a:avLst/>
              </a:prstGeom>
              <a:solidFill>
                <a:srgbClr val="FADEEB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18"/>
            <p:cNvGrpSpPr/>
            <p:nvPr/>
          </p:nvGrpSpPr>
          <p:grpSpPr>
            <a:xfrm>
              <a:off x="665205" y="1928366"/>
              <a:ext cx="11057154" cy="2791789"/>
              <a:chOff x="186740" y="1593484"/>
              <a:chExt cx="11057154" cy="2791789"/>
            </a:xfrm>
          </p:grpSpPr>
          <p:grpSp>
            <p:nvGrpSpPr>
              <p:cNvPr id="156" name="Google Shape;156;p18"/>
              <p:cNvGrpSpPr/>
              <p:nvPr/>
            </p:nvGrpSpPr>
            <p:grpSpPr>
              <a:xfrm>
                <a:off x="4254236" y="1603201"/>
                <a:ext cx="3600000" cy="2559600"/>
                <a:chOff x="4296000" y="2217308"/>
                <a:chExt cx="3600000" cy="2537910"/>
              </a:xfrm>
            </p:grpSpPr>
            <p:pic>
              <p:nvPicPr>
                <p:cNvPr id="157" name="Google Shape;157;p18" descr="EMB000030285a7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296000" y="2217308"/>
                  <a:ext cx="3600000" cy="25379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8" name="Google Shape;158;p18"/>
                <p:cNvSpPr/>
                <p:nvPr/>
              </p:nvSpPr>
              <p:spPr>
                <a:xfrm>
                  <a:off x="6116923" y="2690239"/>
                  <a:ext cx="877368" cy="295275"/>
                </a:xfrm>
                <a:prstGeom prst="roundRect">
                  <a:avLst>
                    <a:gd name="adj" fmla="val 16667"/>
                  </a:avLst>
                </a:prstGeom>
                <a:noFill/>
                <a:ln w="38100" cap="flat" cmpd="sng">
                  <a:solidFill>
                    <a:srgbClr val="FF505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9" name="Google Shape;159;p18"/>
              <p:cNvGrpSpPr/>
              <p:nvPr/>
            </p:nvGrpSpPr>
            <p:grpSpPr>
              <a:xfrm>
                <a:off x="186740" y="1603201"/>
                <a:ext cx="3600000" cy="2560000"/>
                <a:chOff x="278459" y="2162349"/>
                <a:chExt cx="3600000" cy="2560000"/>
              </a:xfrm>
            </p:grpSpPr>
            <p:pic>
              <p:nvPicPr>
                <p:cNvPr id="160" name="Google Shape;160;p18" descr="Image result for ì ê°ë¡ë´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278459" y="2162349"/>
                  <a:ext cx="3600000" cy="25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61" name="Google Shape;161;p18"/>
                <p:cNvCxnSpPr/>
                <p:nvPr/>
              </p:nvCxnSpPr>
              <p:spPr>
                <a:xfrm rot="10800000" flipH="1">
                  <a:off x="468482" y="3042403"/>
                  <a:ext cx="512968" cy="550107"/>
                </a:xfrm>
                <a:prstGeom prst="straightConnector1">
                  <a:avLst/>
                </a:prstGeom>
                <a:noFill/>
                <a:ln w="95250" cap="flat" cmpd="sng">
                  <a:solidFill>
                    <a:srgbClr val="FF5050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</p:grpSp>
          <p:pic>
            <p:nvPicPr>
              <p:cNvPr id="162" name="Google Shape;162;p18" descr="Image result for ê°ì± ì¸ê³µì§ë¥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321732" y="1593484"/>
                <a:ext cx="2922162" cy="27917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9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1873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01. 주제 선정    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국내 </a:t>
            </a:r>
            <a:r>
              <a:rPr lang="ko-KR" sz="2400" b="1" i="0" u="none" strike="noStrike" cap="none" dirty="0" err="1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접객로봇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시장 동향</a:t>
            </a:r>
            <a:endParaRPr sz="18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graphicFrame>
        <p:nvGraphicFramePr>
          <p:cNvPr id="172" name="Google Shape;172;p19"/>
          <p:cNvGraphicFramePr/>
          <p:nvPr>
            <p:extLst>
              <p:ext uri="{D42A27DB-BD31-4B8C-83A1-F6EECF244321}">
                <p14:modId xmlns:p14="http://schemas.microsoft.com/office/powerpoint/2010/main" val="3188241210"/>
              </p:ext>
            </p:extLst>
          </p:nvPr>
        </p:nvGraphicFramePr>
        <p:xfrm>
          <a:off x="468599" y="2011513"/>
          <a:ext cx="11258550" cy="4100475"/>
        </p:xfrm>
        <a:graphic>
          <a:graphicData uri="http://schemas.openxmlformats.org/drawingml/2006/table">
            <a:tbl>
              <a:tblPr firstRow="1" bandRow="1">
                <a:noFill/>
                <a:tableStyleId>{E3E85675-8F70-4B9B-8A6F-AD3A10CE5E19}</a:tableStyleId>
              </a:tblPr>
              <a:tblGrid>
                <a:gridCol w="281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6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 err="1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LG전자</a:t>
                      </a:r>
                      <a:r>
                        <a:rPr lang="ko-KR" sz="2000" b="1" u="none" strike="noStrike" cap="none" dirty="0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 – </a:t>
                      </a:r>
                      <a:r>
                        <a:rPr lang="ko-KR" sz="2000" b="1" u="none" strike="noStrike" cap="none" dirty="0" err="1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네이버랩스</a:t>
                      </a:r>
                      <a:endParaRPr sz="2000" b="1" u="none" strike="noStrike" cap="none" dirty="0">
                        <a:latin typeface="+mn-ea"/>
                        <a:ea typeface="+mn-ea"/>
                        <a:cs typeface="Song Myung"/>
                        <a:sym typeface="Song Myung"/>
                      </a:endParaRPr>
                    </a:p>
                  </a:txBody>
                  <a:tcPr marL="91450" marR="91450" marT="45725" marB="45725" anchor="ctr">
                    <a:solidFill>
                      <a:srgbClr val="FA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현대자동차 - </a:t>
                      </a:r>
                      <a:r>
                        <a:rPr lang="ko-KR" sz="2000" b="1" u="none" strike="noStrike" cap="none" dirty="0" err="1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SK텔레콤</a:t>
                      </a:r>
                      <a:r>
                        <a:rPr lang="ko-KR" sz="2000" b="1" u="none" strike="noStrike" cap="none" dirty="0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 </a:t>
                      </a:r>
                      <a:endParaRPr sz="2000" b="1" u="none" strike="noStrike" cap="none" dirty="0">
                        <a:latin typeface="+mn-ea"/>
                        <a:ea typeface="+mn-ea"/>
                        <a:cs typeface="Song Myung"/>
                        <a:sym typeface="Song Myung"/>
                      </a:endParaRPr>
                    </a:p>
                  </a:txBody>
                  <a:tcPr marL="91450" marR="91450" marT="45725" marB="45725" anchor="ctr">
                    <a:solidFill>
                      <a:srgbClr val="FA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삼성전자 </a:t>
                      </a:r>
                      <a:endParaRPr sz="2000" b="1" u="none" strike="noStrike" cap="none" dirty="0">
                        <a:latin typeface="+mn-ea"/>
                        <a:ea typeface="+mn-ea"/>
                        <a:cs typeface="Song Myung"/>
                        <a:sym typeface="Song Myung"/>
                      </a:endParaRPr>
                    </a:p>
                  </a:txBody>
                  <a:tcPr marL="91450" marR="91450" marT="45725" marB="45725" anchor="ctr">
                    <a:solidFill>
                      <a:srgbClr val="FAD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u="none" strike="noStrike" cap="none" dirty="0">
                        <a:latin typeface="+mn-ea"/>
                        <a:ea typeface="+mn-ea"/>
                        <a:cs typeface="Song Myung"/>
                        <a:sym typeface="Song My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 err="1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퓨처로봇</a:t>
                      </a:r>
                      <a:r>
                        <a:rPr lang="ko-KR" sz="2000" b="1" u="none" strike="noStrike" cap="none" dirty="0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 </a:t>
                      </a:r>
                      <a:r>
                        <a:rPr lang="ko-KR" sz="2000" b="1" dirty="0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등 </a:t>
                      </a:r>
                      <a:endParaRPr sz="2000" b="1" dirty="0">
                        <a:latin typeface="+mn-ea"/>
                        <a:ea typeface="+mn-ea"/>
                        <a:cs typeface="Song Myung"/>
                        <a:sym typeface="Song My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dirty="0">
                          <a:latin typeface="+mn-ea"/>
                          <a:ea typeface="+mn-ea"/>
                          <a:cs typeface="Song Myung"/>
                          <a:sym typeface="Song Myung"/>
                        </a:rPr>
                        <a:t>로봇 전문기업</a:t>
                      </a:r>
                      <a:endParaRPr sz="2000" b="1" dirty="0">
                        <a:latin typeface="+mn-ea"/>
                        <a:ea typeface="+mn-ea"/>
                        <a:cs typeface="Song Myung"/>
                        <a:sym typeface="Song Myung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u="none" strike="noStrike" cap="none" dirty="0">
                        <a:latin typeface="+mn-ea"/>
                        <a:ea typeface="+mn-ea"/>
                        <a:cs typeface="Song Myung"/>
                        <a:sym typeface="Song Myung"/>
                      </a:endParaRPr>
                    </a:p>
                  </a:txBody>
                  <a:tcPr marL="91450" marR="91450" marT="45725" marB="45725" anchor="ctr">
                    <a:solidFill>
                      <a:srgbClr val="FAD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Song Myung"/>
                        <a:ea typeface="Song Myung"/>
                        <a:cs typeface="Song Myung"/>
                        <a:sym typeface="Song Myung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Song Myung"/>
                        <a:ea typeface="Song Myung"/>
                        <a:cs typeface="Song Myung"/>
                        <a:sym typeface="Song Myung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Song Myung"/>
                        <a:ea typeface="Song Myung"/>
                        <a:cs typeface="Song Myung"/>
                        <a:sym typeface="Song Myung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latin typeface="Song Myung"/>
                        <a:ea typeface="Song Myung"/>
                        <a:cs typeface="Song Myung"/>
                        <a:sym typeface="Song Myung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826" y="3322168"/>
            <a:ext cx="2466000" cy="2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 descr="Image result for íëìëì°¨ SKíë ì½¤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4738" y="3322170"/>
            <a:ext cx="2821800" cy="2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1450" y="3322177"/>
            <a:ext cx="2691624" cy="2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 descr="Image result for í¨ì²ë¡ë´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94227" y="3322168"/>
            <a:ext cx="1405596" cy="278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68598" y="1021064"/>
            <a:ext cx="11258551" cy="545400"/>
          </a:xfrm>
          <a:prstGeom prst="rect">
            <a:avLst/>
          </a:prstGeom>
          <a:noFill/>
          <a:ln w="28575" cap="flat" cmpd="sng">
            <a:solidFill>
              <a:srgbClr val="A319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ng Myung"/>
                <a:sym typeface="Song Myung"/>
              </a:rPr>
              <a:t>국내 제조 기업 - ICT 기업, 상호협력 통해 </a:t>
            </a:r>
            <a:r>
              <a:rPr lang="ko-KR" sz="24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ng Myung"/>
                <a:sym typeface="Song Myung"/>
              </a:rPr>
              <a:t>접객로봇</a:t>
            </a:r>
            <a:r>
              <a:rPr lang="ko-KR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ng Myung"/>
                <a:sym typeface="Song Myung"/>
              </a:rPr>
              <a:t> 개발 경쟁 </a:t>
            </a:r>
            <a:r>
              <a:rPr lang="ko-KR" altLang="en-US" sz="24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ong Myung"/>
                <a:sym typeface="Song Myung"/>
              </a:rPr>
              <a:t>中</a:t>
            </a:r>
            <a:endParaRPr sz="2800" b="1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ong Myung"/>
              <a:sym typeface="Song Myung"/>
            </a:endParaRPr>
          </a:p>
        </p:txBody>
      </p:sp>
      <p:cxnSp>
        <p:nvCxnSpPr>
          <p:cNvPr id="12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8</a:t>
            </a:fld>
            <a:endParaRPr sz="1400" b="1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3216000" y="1925999"/>
            <a:ext cx="5760000" cy="1329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0</a:t>
            </a:r>
            <a:r>
              <a:rPr 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2.기술</a:t>
            </a:r>
            <a:r>
              <a:rPr lang="en-US" altLang="ko-KR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lang="ko-KR" altLang="en-US" sz="4000" dirty="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개발</a:t>
            </a:r>
            <a:endParaRPr sz="4000" b="0" i="0" u="none" strike="noStrike" cap="none" dirty="0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 b="0" i="0" u="none" strike="noStrike" cap="non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" name="그림 1" descr="무료 벡터 그래픽: 스피커, 일반, &lt;strong&gt;소리&lt;/strong&gt;, 메시지, 시끄러운, 증폭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0">
            <a:off x="8234772" y="3581761"/>
            <a:ext cx="2050352" cy="1633874"/>
          </a:xfrm>
          <a:prstGeom prst="rect">
            <a:avLst/>
          </a:prstGeom>
        </p:spPr>
      </p:pic>
      <p:sp>
        <p:nvSpPr>
          <p:cNvPr id="9" name="Google Shape;186;p20"/>
          <p:cNvSpPr/>
          <p:nvPr/>
        </p:nvSpPr>
        <p:spPr>
          <a:xfrm>
            <a:off x="2514066" y="3465513"/>
            <a:ext cx="7920000" cy="1929262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54125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  </a:t>
            </a:r>
            <a:r>
              <a:rPr lang="ko-KR" sz="4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소프트웨어</a:t>
            </a:r>
            <a:r>
              <a:rPr lang="en-US" altLang="ko-KR" sz="3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-</a:t>
            </a:r>
            <a:r>
              <a:rPr lang="ko-KR" altLang="en-US" sz="3000" dirty="0">
                <a:solidFill>
                  <a:srgbClr val="A3195C"/>
                </a:solidFill>
                <a:latin typeface="Song Myung"/>
                <a:ea typeface="Song Myung"/>
                <a:cs typeface="Song Myung"/>
                <a:sym typeface="Song Myung"/>
              </a:rPr>
              <a:t>음성 파트  </a:t>
            </a:r>
            <a:endParaRPr sz="3000" dirty="0">
              <a:solidFill>
                <a:srgbClr val="A3195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  <p:extLst>
      <p:ext uri="{BB962C8B-B14F-4D97-AF65-F5344CB8AC3E}">
        <p14:creationId xmlns:p14="http://schemas.microsoft.com/office/powerpoint/2010/main" val="405735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sldNum" idx="12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0" y="0"/>
            <a:ext cx="12192000" cy="576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0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2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. 기술 </a:t>
            </a:r>
            <a:r>
              <a:rPr lang="ko-KR" sz="2400" b="1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</a:rPr>
              <a:t>개발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 </a:t>
            </a:r>
            <a:r>
              <a:rPr lang="en-US" alt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  </a:t>
            </a:r>
            <a:r>
              <a:rPr lang="ko-KR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음성 처</a:t>
            </a:r>
            <a:r>
              <a:rPr lang="ko-KR" altLang="en-US" sz="2400" b="1" i="0" u="none" strike="noStrike" cap="none" dirty="0">
                <a:solidFill>
                  <a:srgbClr val="F2F2F2"/>
                </a:solidFill>
                <a:latin typeface="Song Myung" panose="020B0600000101010101" charset="0"/>
                <a:ea typeface="Song Myung" panose="020B0600000101010101" charset="0"/>
                <a:sym typeface="Arial"/>
              </a:rPr>
              <a:t>리 관련 기술 활용</a:t>
            </a:r>
            <a:endParaRPr sz="1800" b="0" i="0" u="none" strike="noStrike" cap="none" dirty="0">
              <a:solidFill>
                <a:srgbClr val="000000"/>
              </a:solidFill>
              <a:latin typeface="Song Myung" panose="020B0600000101010101" charset="0"/>
              <a:ea typeface="Song Myung" panose="020B0600000101010101" charset="0"/>
              <a:sym typeface="Arial"/>
            </a:endParaRPr>
          </a:p>
        </p:txBody>
      </p:sp>
      <p:pic>
        <p:nvPicPr>
          <p:cNvPr id="284" name="Google Shape;284;p25"/>
          <p:cNvPicPr preferRelativeResize="0"/>
          <p:nvPr/>
        </p:nvPicPr>
        <p:blipFill rotWithShape="1">
          <a:blip r:embed="rId3">
            <a:alphaModFix/>
          </a:blip>
          <a:srcRect r="2123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grpSp>
        <p:nvGrpSpPr>
          <p:cNvPr id="285" name="Google Shape;285;p25"/>
          <p:cNvGrpSpPr/>
          <p:nvPr/>
        </p:nvGrpSpPr>
        <p:grpSpPr>
          <a:xfrm>
            <a:off x="6600173" y="2007963"/>
            <a:ext cx="5086800" cy="4320000"/>
            <a:chOff x="5878581" y="1901854"/>
            <a:chExt cx="5086800" cy="4344371"/>
          </a:xfrm>
        </p:grpSpPr>
        <p:pic>
          <p:nvPicPr>
            <p:cNvPr id="286" name="Google Shape;286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78581" y="1945342"/>
              <a:ext cx="5086800" cy="43008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25"/>
            <p:cNvSpPr/>
            <p:nvPr/>
          </p:nvSpPr>
          <p:spPr>
            <a:xfrm>
              <a:off x="9889433" y="1901854"/>
              <a:ext cx="1033670" cy="284426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276" y="2089702"/>
            <a:ext cx="6011998" cy="415652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/>
          <p:nvPr/>
        </p:nvSpPr>
        <p:spPr>
          <a:xfrm>
            <a:off x="210375" y="1014631"/>
            <a:ext cx="91527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STT(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Speech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 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to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 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text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)-TTS(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Text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 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to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 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speech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)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를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ong Myung"/>
                <a:sym typeface="Song Myung"/>
              </a:rPr>
              <a:t> 활용한 음성 처리</a:t>
            </a:r>
            <a:endParaRPr sz="24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ong Myung"/>
              <a:sym typeface="Song Myung"/>
            </a:endParaRPr>
          </a:p>
        </p:txBody>
      </p:sp>
      <p:cxnSp>
        <p:nvCxnSpPr>
          <p:cNvPr id="11" name="Google Shape;170;p19"/>
          <p:cNvCxnSpPr/>
          <p:nvPr/>
        </p:nvCxnSpPr>
        <p:spPr>
          <a:xfrm flipH="1">
            <a:off x="1791307" y="21712"/>
            <a:ext cx="2100" cy="576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990</Words>
  <Application>Microsoft Office PowerPoint</Application>
  <PresentationFormat>와이드스크린</PresentationFormat>
  <Paragraphs>288</Paragraphs>
  <Slides>34</Slides>
  <Notes>34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Song Myung</vt:lpstr>
      <vt:lpstr>Arial</vt:lpstr>
      <vt:lpstr>song my</vt:lpstr>
      <vt:lpstr>나눔고딕</vt:lpstr>
      <vt:lpstr>Apple SD Gothic Neo ExtraBold</vt:lpstr>
      <vt:lpstr>맑은 고딕</vt:lpstr>
      <vt:lpstr>맑은 고딕</vt:lpstr>
      <vt:lpstr>Apple SD Gothic Neo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82106</dc:creator>
  <cp:lastModifiedBy>821064895649</cp:lastModifiedBy>
  <cp:revision>47</cp:revision>
  <dcterms:modified xsi:type="dcterms:W3CDTF">2019-06-27T04:55:26Z</dcterms:modified>
</cp:coreProperties>
</file>